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Sniglet"/>
      <p:regular r:id="rId61"/>
    </p:embeddedFont>
    <p:embeddedFont>
      <p:font typeface="Walter Turncoat"/>
      <p:regular r:id="rId62"/>
    </p:embeddedFont>
    <p:embeddedFont>
      <p:font typeface="Maven Pro"/>
      <p:regular r:id="rId63"/>
      <p:bold r:id="rId64"/>
    </p:embeddedFont>
    <p:embeddedFont>
      <p:font typeface="Spectral"/>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WalterTurncoat-regular.fntdata"/><Relationship Id="rId61" Type="http://schemas.openxmlformats.org/officeDocument/2006/relationships/font" Target="fonts/Sniglet-regular.fntdata"/><Relationship Id="rId20" Type="http://schemas.openxmlformats.org/officeDocument/2006/relationships/slide" Target="slides/slide14.xml"/><Relationship Id="rId64" Type="http://schemas.openxmlformats.org/officeDocument/2006/relationships/font" Target="fonts/MavenPro-bold.fntdata"/><Relationship Id="rId63" Type="http://schemas.openxmlformats.org/officeDocument/2006/relationships/font" Target="fonts/MavenPro-regular.fntdata"/><Relationship Id="rId22" Type="http://schemas.openxmlformats.org/officeDocument/2006/relationships/slide" Target="slides/slide16.xml"/><Relationship Id="rId66" Type="http://schemas.openxmlformats.org/officeDocument/2006/relationships/font" Target="fonts/Spectral-bold.fntdata"/><Relationship Id="rId21" Type="http://schemas.openxmlformats.org/officeDocument/2006/relationships/slide" Target="slides/slide15.xml"/><Relationship Id="rId65" Type="http://schemas.openxmlformats.org/officeDocument/2006/relationships/font" Target="fonts/Spectral-regular.fntdata"/><Relationship Id="rId24" Type="http://schemas.openxmlformats.org/officeDocument/2006/relationships/slide" Target="slides/slide18.xml"/><Relationship Id="rId68" Type="http://schemas.openxmlformats.org/officeDocument/2006/relationships/font" Target="fonts/Spectral-boldItalic.fntdata"/><Relationship Id="rId23" Type="http://schemas.openxmlformats.org/officeDocument/2006/relationships/slide" Target="slides/slide17.xml"/><Relationship Id="rId67" Type="http://schemas.openxmlformats.org/officeDocument/2006/relationships/font" Target="fonts/Spectral-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230e798bf_19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2e230e798bf_19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2d09f17f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42d09f17f2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26ee7191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026ee7191e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1a2e78083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1a2e78083d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2d09f17f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342d09f17f2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2d09f17f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42d09f17f2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2d09f17f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42d09f17f2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2d09f17f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42d09f17f2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a2e7808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1a2e78083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26ee719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026ee7191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a2e78083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1a2e78083d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cb9701e71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1cb9701e718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a2e78083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1a2e78083d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a2e78083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1a2e78083d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026ee7191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3026ee7191e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2d09f17f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42d09f17f2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1a2e78083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1a2e78083d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42d09f17f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342d09f17f2_0_1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2d09f17f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42d09f17f2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1a2e78083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1a2e78083d_0_2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a2e78083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1a2e78083d_0_2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2d09f17f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342d09f17f2_0_1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8e01d2e1b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8e01d2e1b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1a2e78083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21a2e78083d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026ee719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3026ee7191e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026ee7191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3026ee7191e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026ee7191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3026ee7191e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1a2e78083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1a2e78083d_0_1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a2e78083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1a2e78083d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1a2e78083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21a2e78083d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1a2e78083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1a2e78083d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1a2e78083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21a2e78083d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1a2e78083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21a2e78083d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e01d2e1b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e01d2e1b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026ee7191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026ee7191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d4f26000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d4f2600010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1a2e7808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21a2e78083d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cb9701e71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1cb9701e718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cb9701e71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1cb9701e718_0_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d4f26000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1d4f2600010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1a2e78083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21a2e78083d_0_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1a2e78083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1a2e78083d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1a2e78083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21a2e78083d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d4f260001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1d4f2600010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cb9701e71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cb9701e718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1a2e78083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21a2e78083d_0_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1a2e78083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21a2e78083d_0_1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cb9701e71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1cb9701e718_0_2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1a2e78083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21a2e78083d_0_3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d55f7b19c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1d55f7b19c1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2d09f17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42d09f17f2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2d09f17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42d09f17f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26b8608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026b8608af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d4f26000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d4f260001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50" name="Shape 50"/>
        <p:cNvGrpSpPr/>
        <p:nvPr/>
      </p:nvGrpSpPr>
      <p:grpSpPr>
        <a:xfrm>
          <a:off x="0" y="0"/>
          <a:ext cx="0" cy="0"/>
          <a:chOff x="0" y="0"/>
          <a:chExt cx="0" cy="0"/>
        </a:xfrm>
      </p:grpSpPr>
      <p:sp>
        <p:nvSpPr>
          <p:cNvPr id="51" name="Google Shape;51;p13"/>
          <p:cNvSpPr txBox="1"/>
          <p:nvPr>
            <p:ph type="ctrTitle"/>
          </p:nvPr>
        </p:nvSpPr>
        <p:spPr>
          <a:xfrm>
            <a:off x="685800" y="1991813"/>
            <a:ext cx="7772400" cy="115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685800" y="1991813"/>
            <a:ext cx="77724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8" name="Shape 58"/>
        <p:cNvGrpSpPr/>
        <p:nvPr/>
      </p:nvGrpSpPr>
      <p:grpSpPr>
        <a:xfrm>
          <a:off x="0" y="0"/>
          <a:ext cx="0" cy="0"/>
          <a:chOff x="0" y="0"/>
          <a:chExt cx="0" cy="0"/>
        </a:xfrm>
      </p:grpSpPr>
      <p:sp>
        <p:nvSpPr>
          <p:cNvPr id="59" name="Google Shape;59;p16"/>
          <p:cNvSpPr txBox="1"/>
          <p:nvPr>
            <p:ph type="title"/>
          </p:nvPr>
        </p:nvSpPr>
        <p:spPr>
          <a:xfrm>
            <a:off x="-6025" y="967975"/>
            <a:ext cx="91560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p:txBody>
      </p:sp>
      <p:sp>
        <p:nvSpPr>
          <p:cNvPr id="60" name="Google Shape;60;p16"/>
          <p:cNvSpPr txBox="1"/>
          <p:nvPr>
            <p:ph idx="1" type="body"/>
          </p:nvPr>
        </p:nvSpPr>
        <p:spPr>
          <a:xfrm>
            <a:off x="457200" y="1507925"/>
            <a:ext cx="3994500" cy="3417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61" name="Google Shape;61;p16"/>
          <p:cNvSpPr txBox="1"/>
          <p:nvPr>
            <p:ph idx="2" type="body"/>
          </p:nvPr>
        </p:nvSpPr>
        <p:spPr>
          <a:xfrm>
            <a:off x="4692275" y="1507925"/>
            <a:ext cx="3994500" cy="3417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62" name="Google Shape;62;p16"/>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7"/>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5" name="Shape 65"/>
        <p:cNvGrpSpPr/>
        <p:nvPr/>
      </p:nvGrpSpPr>
      <p:grpSpPr>
        <a:xfrm>
          <a:off x="0" y="0"/>
          <a:ext cx="0" cy="0"/>
          <a:chOff x="0" y="0"/>
          <a:chExt cx="0" cy="0"/>
        </a:xfrm>
      </p:grpSpPr>
      <p:sp>
        <p:nvSpPr>
          <p:cNvPr id="66" name="Google Shape;66;p18"/>
          <p:cNvSpPr txBox="1"/>
          <p:nvPr>
            <p:ph type="ctrTitle"/>
          </p:nvPr>
        </p:nvSpPr>
        <p:spPr>
          <a:xfrm>
            <a:off x="685800" y="1964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67" name="Google Shape;67;p18"/>
          <p:cNvSpPr txBox="1"/>
          <p:nvPr>
            <p:ph idx="1" type="subTitle"/>
          </p:nvPr>
        </p:nvSpPr>
        <p:spPr>
          <a:xfrm>
            <a:off x="685800" y="3144853"/>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8" name="Google Shape;68;p18"/>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9" name="Shape 69"/>
        <p:cNvGrpSpPr/>
        <p:nvPr/>
      </p:nvGrpSpPr>
      <p:grpSpPr>
        <a:xfrm>
          <a:off x="0" y="0"/>
          <a:ext cx="0" cy="0"/>
          <a:chOff x="0" y="0"/>
          <a:chExt cx="0" cy="0"/>
        </a:xfrm>
      </p:grpSpPr>
      <p:sp>
        <p:nvSpPr>
          <p:cNvPr id="70" name="Google Shape;70;p19"/>
          <p:cNvSpPr txBox="1"/>
          <p:nvPr>
            <p:ph idx="1" type="body"/>
          </p:nvPr>
        </p:nvSpPr>
        <p:spPr>
          <a:xfrm>
            <a:off x="1700925" y="1399800"/>
            <a:ext cx="5742300" cy="819900"/>
          </a:xfrm>
          <a:prstGeom prst="rect">
            <a:avLst/>
          </a:prstGeom>
          <a:noFill/>
          <a:ln>
            <a:noFill/>
          </a:ln>
        </p:spPr>
        <p:txBody>
          <a:bodyPr anchorCtr="0" anchor="t" bIns="91425" lIns="91425" spcFirstLastPara="1" rIns="91425" wrap="square" tIns="91425">
            <a:noAutofit/>
          </a:bodyPr>
          <a:lstStyle>
            <a:lvl1pPr indent="-419100" lvl="0" marL="457200" algn="ctr">
              <a:lnSpc>
                <a:spcPct val="100000"/>
              </a:lnSpc>
              <a:spcBef>
                <a:spcPts val="600"/>
              </a:spcBef>
              <a:spcAft>
                <a:spcPts val="0"/>
              </a:spcAft>
              <a:buSzPts val="3000"/>
              <a:buChar char="✘"/>
              <a:defRPr sz="3000"/>
            </a:lvl1pPr>
            <a:lvl2pPr indent="-419100" lvl="1" marL="914400" algn="ctr">
              <a:lnSpc>
                <a:spcPct val="100000"/>
              </a:lnSpc>
              <a:spcBef>
                <a:spcPts val="0"/>
              </a:spcBef>
              <a:spcAft>
                <a:spcPts val="0"/>
              </a:spcAft>
              <a:buSzPts val="3000"/>
              <a:buChar char="○"/>
              <a:defRPr sz="3000"/>
            </a:lvl2pPr>
            <a:lvl3pPr indent="-419100" lvl="2" marL="1371600" algn="ctr">
              <a:lnSpc>
                <a:spcPct val="100000"/>
              </a:lnSpc>
              <a:spcBef>
                <a:spcPts val="0"/>
              </a:spcBef>
              <a:spcAft>
                <a:spcPts val="0"/>
              </a:spcAft>
              <a:buSzPts val="3000"/>
              <a:buChar char="■"/>
              <a:defRPr sz="3000"/>
            </a:lvl3pPr>
            <a:lvl4pPr indent="-419100" lvl="3" marL="1828800" algn="ctr">
              <a:lnSpc>
                <a:spcPct val="100000"/>
              </a:lnSpc>
              <a:spcBef>
                <a:spcPts val="0"/>
              </a:spcBef>
              <a:spcAft>
                <a:spcPts val="0"/>
              </a:spcAft>
              <a:buSzPts val="3000"/>
              <a:buChar char="●"/>
              <a:defRPr sz="3000"/>
            </a:lvl4pPr>
            <a:lvl5pPr indent="-419100" lvl="4" marL="2286000" algn="ctr">
              <a:lnSpc>
                <a:spcPct val="100000"/>
              </a:lnSpc>
              <a:spcBef>
                <a:spcPts val="0"/>
              </a:spcBef>
              <a:spcAft>
                <a:spcPts val="0"/>
              </a:spcAft>
              <a:buSzPts val="3000"/>
              <a:buChar char="○"/>
              <a:defRPr sz="3000"/>
            </a:lvl5pPr>
            <a:lvl6pPr indent="-419100" lvl="5" marL="2743200" algn="ctr">
              <a:lnSpc>
                <a:spcPct val="100000"/>
              </a:lnSpc>
              <a:spcBef>
                <a:spcPts val="0"/>
              </a:spcBef>
              <a:spcAft>
                <a:spcPts val="0"/>
              </a:spcAft>
              <a:buSzPts val="3000"/>
              <a:buChar char="■"/>
              <a:defRPr sz="3000"/>
            </a:lvl6pPr>
            <a:lvl7pPr indent="-419100" lvl="6" marL="3200400" algn="ctr">
              <a:lnSpc>
                <a:spcPct val="100000"/>
              </a:lnSpc>
              <a:spcBef>
                <a:spcPts val="0"/>
              </a:spcBef>
              <a:spcAft>
                <a:spcPts val="0"/>
              </a:spcAft>
              <a:buSzPts val="3000"/>
              <a:buChar char="●"/>
              <a:defRPr sz="3000"/>
            </a:lvl7pPr>
            <a:lvl8pPr indent="-419100" lvl="7" marL="3657600" algn="ctr">
              <a:lnSpc>
                <a:spcPct val="100000"/>
              </a:lnSpc>
              <a:spcBef>
                <a:spcPts val="0"/>
              </a:spcBef>
              <a:spcAft>
                <a:spcPts val="0"/>
              </a:spcAft>
              <a:buSzPts val="3000"/>
              <a:buChar char="○"/>
              <a:defRPr sz="3000"/>
            </a:lvl8pPr>
            <a:lvl9pPr indent="-419100" lvl="8" marL="4114800" algn="ctr">
              <a:lnSpc>
                <a:spcPct val="100000"/>
              </a:lnSpc>
              <a:spcBef>
                <a:spcPts val="0"/>
              </a:spcBef>
              <a:spcAft>
                <a:spcPts val="0"/>
              </a:spcAft>
              <a:buSzPts val="3000"/>
              <a:buChar char="■"/>
              <a:defRPr sz="3000"/>
            </a:lvl9pPr>
          </a:lstStyle>
          <a:p/>
        </p:txBody>
      </p:sp>
      <p:sp>
        <p:nvSpPr>
          <p:cNvPr id="71" name="Google Shape;71;p19"/>
          <p:cNvSpPr txBox="1"/>
          <p:nvPr/>
        </p:nvSpPr>
        <p:spPr>
          <a:xfrm>
            <a:off x="3593400" y="857569"/>
            <a:ext cx="1957200" cy="65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FFFFF"/>
                </a:solidFill>
                <a:latin typeface="Walter Turncoat"/>
                <a:ea typeface="Walter Turncoat"/>
                <a:cs typeface="Walter Turncoat"/>
                <a:sym typeface="Walter Turncoat"/>
              </a:rPr>
              <a:t>“</a:t>
            </a:r>
            <a:endParaRPr b="0" i="0" sz="9600" u="none" cap="none" strike="noStrike">
              <a:solidFill>
                <a:srgbClr val="FFFFFF"/>
              </a:solidFill>
              <a:latin typeface="Walter Turncoat"/>
              <a:ea typeface="Walter Turncoat"/>
              <a:cs typeface="Walter Turncoat"/>
              <a:sym typeface="Walter Turncoat"/>
            </a:endParaRPr>
          </a:p>
        </p:txBody>
      </p:sp>
      <p:sp>
        <p:nvSpPr>
          <p:cNvPr id="72" name="Google Shape;72;p19"/>
          <p:cNvSpPr/>
          <p:nvPr/>
        </p:nvSpPr>
        <p:spPr>
          <a:xfrm>
            <a:off x="4128150" y="550650"/>
            <a:ext cx="887711" cy="849160"/>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9"/>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4" name="Shape 74"/>
        <p:cNvGrpSpPr/>
        <p:nvPr/>
      </p:nvGrpSpPr>
      <p:grpSpPr>
        <a:xfrm>
          <a:off x="0" y="0"/>
          <a:ext cx="0" cy="0"/>
          <a:chOff x="0" y="0"/>
          <a:chExt cx="0" cy="0"/>
        </a:xfrm>
      </p:grpSpPr>
      <p:sp>
        <p:nvSpPr>
          <p:cNvPr id="75" name="Google Shape;75;p20"/>
          <p:cNvSpPr txBox="1"/>
          <p:nvPr>
            <p:ph type="title"/>
          </p:nvPr>
        </p:nvSpPr>
        <p:spPr>
          <a:xfrm>
            <a:off x="-6025" y="967975"/>
            <a:ext cx="91560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p:txBody>
      </p:sp>
      <p:sp>
        <p:nvSpPr>
          <p:cNvPr id="76" name="Google Shape;76;p20"/>
          <p:cNvSpPr txBox="1"/>
          <p:nvPr>
            <p:ph idx="1" type="body"/>
          </p:nvPr>
        </p:nvSpPr>
        <p:spPr>
          <a:xfrm>
            <a:off x="457200" y="1563400"/>
            <a:ext cx="8229600" cy="25032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77" name="Google Shape;77;p20"/>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8" name="Shape 78"/>
        <p:cNvGrpSpPr/>
        <p:nvPr/>
      </p:nvGrpSpPr>
      <p:grpSpPr>
        <a:xfrm>
          <a:off x="0" y="0"/>
          <a:ext cx="0" cy="0"/>
          <a:chOff x="0" y="0"/>
          <a:chExt cx="0" cy="0"/>
        </a:xfrm>
      </p:grpSpPr>
      <p:sp>
        <p:nvSpPr>
          <p:cNvPr id="79" name="Google Shape;79;p21"/>
          <p:cNvSpPr txBox="1"/>
          <p:nvPr>
            <p:ph type="title"/>
          </p:nvPr>
        </p:nvSpPr>
        <p:spPr>
          <a:xfrm>
            <a:off x="-6025" y="967975"/>
            <a:ext cx="91560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p:txBody>
      </p:sp>
      <p:sp>
        <p:nvSpPr>
          <p:cNvPr id="80" name="Google Shape;80;p21"/>
          <p:cNvSpPr txBox="1"/>
          <p:nvPr>
            <p:ph idx="1" type="body"/>
          </p:nvPr>
        </p:nvSpPr>
        <p:spPr>
          <a:xfrm>
            <a:off x="457200" y="1507925"/>
            <a:ext cx="2631900" cy="341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81" name="Google Shape;81;p21"/>
          <p:cNvSpPr txBox="1"/>
          <p:nvPr>
            <p:ph idx="2" type="body"/>
          </p:nvPr>
        </p:nvSpPr>
        <p:spPr>
          <a:xfrm>
            <a:off x="3223964" y="1507925"/>
            <a:ext cx="2631900" cy="341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82" name="Google Shape;82;p21"/>
          <p:cNvSpPr txBox="1"/>
          <p:nvPr>
            <p:ph idx="3" type="body"/>
          </p:nvPr>
        </p:nvSpPr>
        <p:spPr>
          <a:xfrm>
            <a:off x="5990727" y="1507925"/>
            <a:ext cx="2631900" cy="341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83" name="Google Shape;83;p21"/>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22"/>
          <p:cNvSpPr txBox="1"/>
          <p:nvPr>
            <p:ph type="title"/>
          </p:nvPr>
        </p:nvSpPr>
        <p:spPr>
          <a:xfrm>
            <a:off x="-6025" y="967975"/>
            <a:ext cx="9156000" cy="8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a:lvl2pPr>
            <a:lvl3pPr lvl="2" algn="ctr">
              <a:lnSpc>
                <a:spcPct val="100000"/>
              </a:lnSpc>
              <a:spcBef>
                <a:spcPts val="0"/>
              </a:spcBef>
              <a:spcAft>
                <a:spcPts val="0"/>
              </a:spcAft>
              <a:buSzPts val="2600"/>
              <a:buNone/>
              <a:defRPr/>
            </a:lvl3pPr>
            <a:lvl4pPr lvl="3" algn="ctr">
              <a:lnSpc>
                <a:spcPct val="100000"/>
              </a:lnSpc>
              <a:spcBef>
                <a:spcPts val="0"/>
              </a:spcBef>
              <a:spcAft>
                <a:spcPts val="0"/>
              </a:spcAft>
              <a:buSzPts val="2600"/>
              <a:buNone/>
              <a:defRPr/>
            </a:lvl4pPr>
            <a:lvl5pPr lvl="4" algn="ctr">
              <a:lnSpc>
                <a:spcPct val="100000"/>
              </a:lnSpc>
              <a:spcBef>
                <a:spcPts val="0"/>
              </a:spcBef>
              <a:spcAft>
                <a:spcPts val="0"/>
              </a:spcAft>
              <a:buSzPts val="2600"/>
              <a:buNone/>
              <a:defRPr/>
            </a:lvl5pPr>
            <a:lvl6pPr lvl="5" algn="ctr">
              <a:lnSpc>
                <a:spcPct val="100000"/>
              </a:lnSpc>
              <a:spcBef>
                <a:spcPts val="0"/>
              </a:spcBef>
              <a:spcAft>
                <a:spcPts val="0"/>
              </a:spcAft>
              <a:buSzPts val="2600"/>
              <a:buNone/>
              <a:defRPr/>
            </a:lvl6pPr>
            <a:lvl7pPr lvl="6" algn="ctr">
              <a:lnSpc>
                <a:spcPct val="100000"/>
              </a:lnSpc>
              <a:spcBef>
                <a:spcPts val="0"/>
              </a:spcBef>
              <a:spcAft>
                <a:spcPts val="0"/>
              </a:spcAft>
              <a:buSzPts val="2600"/>
              <a:buNone/>
              <a:defRPr/>
            </a:lvl7pPr>
            <a:lvl8pPr lvl="7" algn="ctr">
              <a:lnSpc>
                <a:spcPct val="100000"/>
              </a:lnSpc>
              <a:spcBef>
                <a:spcPts val="0"/>
              </a:spcBef>
              <a:spcAft>
                <a:spcPts val="0"/>
              </a:spcAft>
              <a:buSzPts val="2600"/>
              <a:buNone/>
              <a:defRPr/>
            </a:lvl8pPr>
            <a:lvl9pPr lvl="8" algn="ctr">
              <a:lnSpc>
                <a:spcPct val="100000"/>
              </a:lnSpc>
              <a:spcBef>
                <a:spcPts val="0"/>
              </a:spcBef>
              <a:spcAft>
                <a:spcPts val="0"/>
              </a:spcAft>
              <a:buSzPts val="2600"/>
              <a:buNone/>
              <a:defRPr/>
            </a:lvl9pPr>
          </a:lstStyle>
          <a:p/>
        </p:txBody>
      </p:sp>
      <p:sp>
        <p:nvSpPr>
          <p:cNvPr id="86" name="Google Shape;86;p22"/>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3"/>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89" name="Google Shape;89;p23"/>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Page">
  <p:cSld name="Front-Page">
    <p:spTree>
      <p:nvGrpSpPr>
        <p:cNvPr id="90" name="Shape 90"/>
        <p:cNvGrpSpPr/>
        <p:nvPr/>
      </p:nvGrpSpPr>
      <p:grpSpPr>
        <a:xfrm>
          <a:off x="0" y="0"/>
          <a:ext cx="0" cy="0"/>
          <a:chOff x="0" y="0"/>
          <a:chExt cx="0" cy="0"/>
        </a:xfrm>
      </p:grpSpPr>
      <p:pic>
        <p:nvPicPr>
          <p:cNvPr id="91" name="Google Shape;91;p24"/>
          <p:cNvPicPr preferRelativeResize="0"/>
          <p:nvPr/>
        </p:nvPicPr>
        <p:blipFill rotWithShape="1">
          <a:blip r:embed="rId2">
            <a:alphaModFix/>
          </a:blip>
          <a:srcRect b="0" l="0" r="0" t="0"/>
          <a:stretch/>
        </p:blipFill>
        <p:spPr>
          <a:xfrm>
            <a:off x="6872843" y="0"/>
            <a:ext cx="1565192" cy="1997326"/>
          </a:xfrm>
          <a:prstGeom prst="rect">
            <a:avLst/>
          </a:prstGeom>
          <a:noFill/>
          <a:ln>
            <a:noFill/>
          </a:ln>
        </p:spPr>
      </p:pic>
      <p:sp>
        <p:nvSpPr>
          <p:cNvPr id="92" name="Google Shape;92;p24"/>
          <p:cNvSpPr txBox="1"/>
          <p:nvPr>
            <p:ph idx="1" type="body"/>
          </p:nvPr>
        </p:nvSpPr>
        <p:spPr>
          <a:xfrm>
            <a:off x="1529443" y="1902303"/>
            <a:ext cx="3456300" cy="1400700"/>
          </a:xfrm>
          <a:prstGeom prst="rect">
            <a:avLst/>
          </a:prstGeom>
          <a:noFill/>
          <a:ln>
            <a:noFill/>
          </a:ln>
        </p:spPr>
        <p:txBody>
          <a:bodyPr anchorCtr="0" anchor="t" bIns="91425" lIns="91425" spcFirstLastPara="1" rIns="91425" wrap="square" tIns="91425">
            <a:noAutofit/>
          </a:bodyPr>
          <a:lstStyle>
            <a:lvl1pPr indent="-228600" lvl="0" marL="457200" rtl="0" algn="l">
              <a:lnSpc>
                <a:spcPct val="100000"/>
              </a:lnSpc>
              <a:spcBef>
                <a:spcPts val="600"/>
              </a:spcBef>
              <a:spcAft>
                <a:spcPts val="0"/>
              </a:spcAft>
              <a:buSzPts val="2000"/>
              <a:buNone/>
              <a:defRPr b="1" sz="4500">
                <a:solidFill>
                  <a:srgbClr val="FF2E2E"/>
                </a:solidFill>
                <a:latin typeface="Arial"/>
                <a:ea typeface="Arial"/>
                <a:cs typeface="Arial"/>
                <a:sym typeface="Arial"/>
              </a:defRPr>
            </a:lvl1pPr>
            <a:lvl2pPr indent="-355600" lvl="1" marL="914400" rtl="0" algn="l">
              <a:lnSpc>
                <a:spcPct val="100000"/>
              </a:lnSpc>
              <a:spcBef>
                <a:spcPts val="0"/>
              </a:spcBef>
              <a:spcAft>
                <a:spcPts val="0"/>
              </a:spcAft>
              <a:buSzPts val="2000"/>
              <a:buChar char="○"/>
              <a:defRPr/>
            </a:lvl2pPr>
            <a:lvl3pPr indent="-355600" lvl="2" marL="1371600" rtl="0" algn="l">
              <a:lnSpc>
                <a:spcPct val="100000"/>
              </a:lnSpc>
              <a:spcBef>
                <a:spcPts val="0"/>
              </a:spcBef>
              <a:spcAft>
                <a:spcPts val="0"/>
              </a:spcAft>
              <a:buSzPts val="2000"/>
              <a:buChar char="■"/>
              <a:defRPr/>
            </a:lvl3pPr>
            <a:lvl4pPr indent="-355600" lvl="3" marL="1828800" rtl="0" algn="l">
              <a:lnSpc>
                <a:spcPct val="100000"/>
              </a:lnSpc>
              <a:spcBef>
                <a:spcPts val="0"/>
              </a:spcBef>
              <a:spcAft>
                <a:spcPts val="0"/>
              </a:spcAft>
              <a:buSzPts val="2000"/>
              <a:buChar char="●"/>
              <a:defRPr/>
            </a:lvl4pPr>
            <a:lvl5pPr indent="-355600" lvl="4" marL="2286000" rtl="0" algn="l">
              <a:lnSpc>
                <a:spcPct val="100000"/>
              </a:lnSpc>
              <a:spcBef>
                <a:spcPts val="0"/>
              </a:spcBef>
              <a:spcAft>
                <a:spcPts val="0"/>
              </a:spcAft>
              <a:buSzPts val="2000"/>
              <a:buChar char="○"/>
              <a:defRPr/>
            </a:lvl5pPr>
            <a:lvl6pPr indent="-355600" lvl="5" marL="2743200" rtl="0" algn="l">
              <a:lnSpc>
                <a:spcPct val="100000"/>
              </a:lnSpc>
              <a:spcBef>
                <a:spcPts val="0"/>
              </a:spcBef>
              <a:spcAft>
                <a:spcPts val="0"/>
              </a:spcAft>
              <a:buSzPts val="2000"/>
              <a:buChar char="■"/>
              <a:defRPr/>
            </a:lvl6pPr>
            <a:lvl7pPr indent="-355600" lvl="6" marL="3200400" rtl="0" algn="l">
              <a:lnSpc>
                <a:spcPct val="100000"/>
              </a:lnSpc>
              <a:spcBef>
                <a:spcPts val="0"/>
              </a:spcBef>
              <a:spcAft>
                <a:spcPts val="0"/>
              </a:spcAft>
              <a:buSzPts val="2000"/>
              <a:buChar char="●"/>
              <a:defRPr/>
            </a:lvl7pPr>
            <a:lvl8pPr indent="-355600" lvl="7" marL="3657600" rtl="0" algn="l">
              <a:lnSpc>
                <a:spcPct val="100000"/>
              </a:lnSpc>
              <a:spcBef>
                <a:spcPts val="0"/>
              </a:spcBef>
              <a:spcAft>
                <a:spcPts val="0"/>
              </a:spcAft>
              <a:buSzPts val="2000"/>
              <a:buChar char="○"/>
              <a:defRPr/>
            </a:lvl8pPr>
            <a:lvl9pPr indent="-355600" lvl="8" marL="4114800" rtl="0" algn="l">
              <a:lnSpc>
                <a:spcPct val="100000"/>
              </a:lnSpc>
              <a:spcBef>
                <a:spcPts val="0"/>
              </a:spcBef>
              <a:spcAft>
                <a:spcPts val="0"/>
              </a:spcAft>
              <a:buSzPts val="2000"/>
              <a:buChar char="■"/>
              <a:defRPr/>
            </a:lvl9pPr>
          </a:lstStyle>
          <a:p/>
        </p:txBody>
      </p:sp>
      <p:cxnSp>
        <p:nvCxnSpPr>
          <p:cNvPr id="93" name="Google Shape;93;p24"/>
          <p:cNvCxnSpPr/>
          <p:nvPr/>
        </p:nvCxnSpPr>
        <p:spPr>
          <a:xfrm>
            <a:off x="2412206" y="4729347"/>
            <a:ext cx="5960400" cy="0"/>
          </a:xfrm>
          <a:prstGeom prst="straightConnector1">
            <a:avLst/>
          </a:prstGeom>
          <a:noFill/>
          <a:ln cap="flat" cmpd="sng" w="19050">
            <a:solidFill>
              <a:srgbClr val="FF2E2E"/>
            </a:solidFill>
            <a:prstDash val="solid"/>
            <a:round/>
            <a:headEnd len="sm" w="sm" type="none"/>
            <a:tailEnd len="sm" w="sm" type="none"/>
          </a:ln>
        </p:spPr>
      </p:cxnSp>
      <p:sp>
        <p:nvSpPr>
          <p:cNvPr id="94" name="Google Shape;94;p24"/>
          <p:cNvSpPr txBox="1"/>
          <p:nvPr>
            <p:ph idx="2" type="body"/>
          </p:nvPr>
        </p:nvSpPr>
        <p:spPr>
          <a:xfrm>
            <a:off x="1529444" y="3460816"/>
            <a:ext cx="3785700" cy="300000"/>
          </a:xfrm>
          <a:prstGeom prst="rect">
            <a:avLst/>
          </a:prstGeom>
          <a:noFill/>
          <a:ln>
            <a:noFill/>
          </a:ln>
        </p:spPr>
        <p:txBody>
          <a:bodyPr anchorCtr="0" anchor="t" bIns="91425" lIns="91425" spcFirstLastPara="1" rIns="91425" wrap="square" tIns="91425">
            <a:normAutofit/>
          </a:bodyPr>
          <a:lstStyle>
            <a:lvl1pPr indent="-228600" lvl="0" marL="457200" rtl="0" algn="l">
              <a:lnSpc>
                <a:spcPct val="100000"/>
              </a:lnSpc>
              <a:spcBef>
                <a:spcPts val="600"/>
              </a:spcBef>
              <a:spcAft>
                <a:spcPts val="0"/>
              </a:spcAft>
              <a:buSzPts val="2000"/>
              <a:buNone/>
              <a:defRPr sz="1050">
                <a:solidFill>
                  <a:srgbClr val="38516D"/>
                </a:solidFill>
                <a:latin typeface="Arial"/>
                <a:ea typeface="Arial"/>
                <a:cs typeface="Arial"/>
                <a:sym typeface="Arial"/>
              </a:defRPr>
            </a:lvl1pPr>
            <a:lvl2pPr indent="-355600" lvl="1" marL="914400" rtl="0" algn="l">
              <a:lnSpc>
                <a:spcPct val="100000"/>
              </a:lnSpc>
              <a:spcBef>
                <a:spcPts val="0"/>
              </a:spcBef>
              <a:spcAft>
                <a:spcPts val="0"/>
              </a:spcAft>
              <a:buSzPts val="2000"/>
              <a:buChar char="○"/>
              <a:defRPr/>
            </a:lvl2pPr>
            <a:lvl3pPr indent="-355600" lvl="2" marL="1371600" rtl="0" algn="l">
              <a:lnSpc>
                <a:spcPct val="100000"/>
              </a:lnSpc>
              <a:spcBef>
                <a:spcPts val="0"/>
              </a:spcBef>
              <a:spcAft>
                <a:spcPts val="0"/>
              </a:spcAft>
              <a:buSzPts val="2000"/>
              <a:buChar char="■"/>
              <a:defRPr/>
            </a:lvl3pPr>
            <a:lvl4pPr indent="-355600" lvl="3" marL="1828800" rtl="0" algn="l">
              <a:lnSpc>
                <a:spcPct val="100000"/>
              </a:lnSpc>
              <a:spcBef>
                <a:spcPts val="0"/>
              </a:spcBef>
              <a:spcAft>
                <a:spcPts val="0"/>
              </a:spcAft>
              <a:buSzPts val="2000"/>
              <a:buChar char="●"/>
              <a:defRPr/>
            </a:lvl4pPr>
            <a:lvl5pPr indent="-355600" lvl="4" marL="2286000" rtl="0" algn="l">
              <a:lnSpc>
                <a:spcPct val="100000"/>
              </a:lnSpc>
              <a:spcBef>
                <a:spcPts val="0"/>
              </a:spcBef>
              <a:spcAft>
                <a:spcPts val="0"/>
              </a:spcAft>
              <a:buSzPts val="2000"/>
              <a:buChar char="○"/>
              <a:defRPr/>
            </a:lvl5pPr>
            <a:lvl6pPr indent="-355600" lvl="5" marL="2743200" rtl="0" algn="l">
              <a:lnSpc>
                <a:spcPct val="100000"/>
              </a:lnSpc>
              <a:spcBef>
                <a:spcPts val="0"/>
              </a:spcBef>
              <a:spcAft>
                <a:spcPts val="0"/>
              </a:spcAft>
              <a:buSzPts val="2000"/>
              <a:buChar char="■"/>
              <a:defRPr/>
            </a:lvl6pPr>
            <a:lvl7pPr indent="-355600" lvl="6" marL="3200400" rtl="0" algn="l">
              <a:lnSpc>
                <a:spcPct val="100000"/>
              </a:lnSpc>
              <a:spcBef>
                <a:spcPts val="0"/>
              </a:spcBef>
              <a:spcAft>
                <a:spcPts val="0"/>
              </a:spcAft>
              <a:buSzPts val="2000"/>
              <a:buChar char="●"/>
              <a:defRPr/>
            </a:lvl7pPr>
            <a:lvl8pPr indent="-355600" lvl="7" marL="3657600" rtl="0" algn="l">
              <a:lnSpc>
                <a:spcPct val="100000"/>
              </a:lnSpc>
              <a:spcBef>
                <a:spcPts val="0"/>
              </a:spcBef>
              <a:spcAft>
                <a:spcPts val="0"/>
              </a:spcAft>
              <a:buSzPts val="2000"/>
              <a:buChar char="○"/>
              <a:defRPr/>
            </a:lvl8pPr>
            <a:lvl9pPr indent="-355600" lvl="8" marL="4114800" rtl="0" algn="l">
              <a:lnSpc>
                <a:spcPct val="100000"/>
              </a:lnSpc>
              <a:spcBef>
                <a:spcPts val="0"/>
              </a:spcBef>
              <a:spcAft>
                <a:spcPts val="0"/>
              </a:spcAft>
              <a:buSzPts val="2000"/>
              <a:buChar char="■"/>
              <a:defRPr/>
            </a:lvl9pPr>
          </a:lstStyle>
          <a:p/>
        </p:txBody>
      </p:sp>
      <p:pic>
        <p:nvPicPr>
          <p:cNvPr id="95" name="Google Shape;95;p24"/>
          <p:cNvPicPr preferRelativeResize="0"/>
          <p:nvPr/>
        </p:nvPicPr>
        <p:blipFill rotWithShape="1">
          <a:blip r:embed="rId3">
            <a:alphaModFix/>
          </a:blip>
          <a:srcRect b="0" l="0" r="0" t="0"/>
          <a:stretch/>
        </p:blipFill>
        <p:spPr>
          <a:xfrm>
            <a:off x="800101" y="4621894"/>
            <a:ext cx="1407752" cy="239593"/>
          </a:xfrm>
          <a:prstGeom prst="rect">
            <a:avLst/>
          </a:prstGeom>
          <a:noFill/>
          <a:ln>
            <a:noFill/>
          </a:ln>
        </p:spPr>
      </p:pic>
      <p:cxnSp>
        <p:nvCxnSpPr>
          <p:cNvPr id="96" name="Google Shape;96;p24"/>
          <p:cNvCxnSpPr/>
          <p:nvPr/>
        </p:nvCxnSpPr>
        <p:spPr>
          <a:xfrm>
            <a:off x="2412206" y="4808022"/>
            <a:ext cx="5960400" cy="0"/>
          </a:xfrm>
          <a:prstGeom prst="straightConnector1">
            <a:avLst/>
          </a:prstGeom>
          <a:noFill/>
          <a:ln cap="flat" cmpd="sng" w="19050">
            <a:solidFill>
              <a:srgbClr val="FF2E2E"/>
            </a:solidFill>
            <a:prstDash val="solid"/>
            <a:round/>
            <a:headEnd len="sm" w="sm" type="none"/>
            <a:tailEnd len="sm" w="sm" type="none"/>
          </a:ln>
        </p:spPr>
      </p:cxnSp>
      <p:pic>
        <p:nvPicPr>
          <p:cNvPr id="97" name="Google Shape;97;p24"/>
          <p:cNvPicPr preferRelativeResize="0"/>
          <p:nvPr/>
        </p:nvPicPr>
        <p:blipFill rotWithShape="1">
          <a:blip r:embed="rId4">
            <a:alphaModFix/>
          </a:blip>
          <a:srcRect b="0" l="0" r="0" t="0"/>
          <a:stretch/>
        </p:blipFill>
        <p:spPr>
          <a:xfrm>
            <a:off x="800100" y="325757"/>
            <a:ext cx="499289" cy="49558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6025" y="967975"/>
            <a:ext cx="9156000" cy="857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2600"/>
              <a:buFont typeface="Walter Turncoat"/>
              <a:buNone/>
              <a:defRPr b="0" i="0" sz="2600" u="none" cap="none" strike="noStrike">
                <a:solidFill>
                  <a:schemeClr val="lt1"/>
                </a:solidFill>
                <a:latin typeface="Walter Turncoat"/>
                <a:ea typeface="Walter Turncoat"/>
                <a:cs typeface="Walter Turncoat"/>
                <a:sym typeface="Walter Turncoat"/>
              </a:defRPr>
            </a:lvl1pPr>
            <a:lvl2pPr lvl="1" marR="0" rtl="0" algn="ctr">
              <a:lnSpc>
                <a:spcPct val="100000"/>
              </a:lnSpc>
              <a:spcBef>
                <a:spcPts val="0"/>
              </a:spcBef>
              <a:spcAft>
                <a:spcPts val="0"/>
              </a:spcAft>
              <a:buClr>
                <a:schemeClr val="lt1"/>
              </a:buClr>
              <a:buSzPts val="2600"/>
              <a:buFont typeface="Walter Turncoat"/>
              <a:buNone/>
              <a:defRPr b="0" i="0" sz="2600" u="none" cap="none" strike="noStrike">
                <a:solidFill>
                  <a:schemeClr val="lt1"/>
                </a:solidFill>
                <a:latin typeface="Walter Turncoat"/>
                <a:ea typeface="Walter Turncoat"/>
                <a:cs typeface="Walter Turncoat"/>
                <a:sym typeface="Walter Turncoat"/>
              </a:defRPr>
            </a:lvl2pPr>
            <a:lvl3pPr lvl="2" marR="0" rtl="0" algn="ctr">
              <a:lnSpc>
                <a:spcPct val="100000"/>
              </a:lnSpc>
              <a:spcBef>
                <a:spcPts val="0"/>
              </a:spcBef>
              <a:spcAft>
                <a:spcPts val="0"/>
              </a:spcAft>
              <a:buClr>
                <a:schemeClr val="lt1"/>
              </a:buClr>
              <a:buSzPts val="2600"/>
              <a:buFont typeface="Walter Turncoat"/>
              <a:buNone/>
              <a:defRPr b="0" i="0" sz="2600" u="none" cap="none" strike="noStrike">
                <a:solidFill>
                  <a:schemeClr val="lt1"/>
                </a:solidFill>
                <a:latin typeface="Walter Turncoat"/>
                <a:ea typeface="Walter Turncoat"/>
                <a:cs typeface="Walter Turncoat"/>
                <a:sym typeface="Walter Turncoat"/>
              </a:defRPr>
            </a:lvl3pPr>
            <a:lvl4pPr lvl="3" marR="0" rtl="0" algn="ctr">
              <a:lnSpc>
                <a:spcPct val="100000"/>
              </a:lnSpc>
              <a:spcBef>
                <a:spcPts val="0"/>
              </a:spcBef>
              <a:spcAft>
                <a:spcPts val="0"/>
              </a:spcAft>
              <a:buClr>
                <a:schemeClr val="lt1"/>
              </a:buClr>
              <a:buSzPts val="2600"/>
              <a:buFont typeface="Walter Turncoat"/>
              <a:buNone/>
              <a:defRPr b="0" i="0" sz="2600" u="none" cap="none" strike="noStrike">
                <a:solidFill>
                  <a:schemeClr val="lt1"/>
                </a:solidFill>
                <a:latin typeface="Walter Turncoat"/>
                <a:ea typeface="Walter Turncoat"/>
                <a:cs typeface="Walter Turncoat"/>
                <a:sym typeface="Walter Turncoat"/>
              </a:defRPr>
            </a:lvl4pPr>
            <a:lvl5pPr lvl="4" marR="0" rtl="0" algn="ctr">
              <a:lnSpc>
                <a:spcPct val="100000"/>
              </a:lnSpc>
              <a:spcBef>
                <a:spcPts val="0"/>
              </a:spcBef>
              <a:spcAft>
                <a:spcPts val="0"/>
              </a:spcAft>
              <a:buClr>
                <a:schemeClr val="lt1"/>
              </a:buClr>
              <a:buSzPts val="2600"/>
              <a:buFont typeface="Walter Turncoat"/>
              <a:buNone/>
              <a:defRPr b="0" i="0" sz="2600" u="none" cap="none" strike="noStrike">
                <a:solidFill>
                  <a:schemeClr val="lt1"/>
                </a:solidFill>
                <a:latin typeface="Walter Turncoat"/>
                <a:ea typeface="Walter Turncoat"/>
                <a:cs typeface="Walter Turncoat"/>
                <a:sym typeface="Walter Turncoat"/>
              </a:defRPr>
            </a:lvl5pPr>
            <a:lvl6pPr lvl="5" marR="0" rtl="0" algn="ctr">
              <a:lnSpc>
                <a:spcPct val="100000"/>
              </a:lnSpc>
              <a:spcBef>
                <a:spcPts val="0"/>
              </a:spcBef>
              <a:spcAft>
                <a:spcPts val="0"/>
              </a:spcAft>
              <a:buClr>
                <a:schemeClr val="lt1"/>
              </a:buClr>
              <a:buSzPts val="2600"/>
              <a:buFont typeface="Walter Turncoat"/>
              <a:buNone/>
              <a:defRPr b="0" i="0" sz="2600" u="none" cap="none" strike="noStrike">
                <a:solidFill>
                  <a:schemeClr val="lt1"/>
                </a:solidFill>
                <a:latin typeface="Walter Turncoat"/>
                <a:ea typeface="Walter Turncoat"/>
                <a:cs typeface="Walter Turncoat"/>
                <a:sym typeface="Walter Turncoat"/>
              </a:defRPr>
            </a:lvl6pPr>
            <a:lvl7pPr lvl="6" marR="0" rtl="0" algn="ctr">
              <a:lnSpc>
                <a:spcPct val="100000"/>
              </a:lnSpc>
              <a:spcBef>
                <a:spcPts val="0"/>
              </a:spcBef>
              <a:spcAft>
                <a:spcPts val="0"/>
              </a:spcAft>
              <a:buClr>
                <a:schemeClr val="lt1"/>
              </a:buClr>
              <a:buSzPts val="2600"/>
              <a:buFont typeface="Walter Turncoat"/>
              <a:buNone/>
              <a:defRPr b="0" i="0" sz="2600" u="none" cap="none" strike="noStrike">
                <a:solidFill>
                  <a:schemeClr val="lt1"/>
                </a:solidFill>
                <a:latin typeface="Walter Turncoat"/>
                <a:ea typeface="Walter Turncoat"/>
                <a:cs typeface="Walter Turncoat"/>
                <a:sym typeface="Walter Turncoat"/>
              </a:defRPr>
            </a:lvl7pPr>
            <a:lvl8pPr lvl="7" marR="0" rtl="0" algn="ctr">
              <a:lnSpc>
                <a:spcPct val="100000"/>
              </a:lnSpc>
              <a:spcBef>
                <a:spcPts val="0"/>
              </a:spcBef>
              <a:spcAft>
                <a:spcPts val="0"/>
              </a:spcAft>
              <a:buClr>
                <a:schemeClr val="lt1"/>
              </a:buClr>
              <a:buSzPts val="2600"/>
              <a:buFont typeface="Walter Turncoat"/>
              <a:buNone/>
              <a:defRPr b="0" i="0" sz="2600" u="none" cap="none" strike="noStrike">
                <a:solidFill>
                  <a:schemeClr val="lt1"/>
                </a:solidFill>
                <a:latin typeface="Walter Turncoat"/>
                <a:ea typeface="Walter Turncoat"/>
                <a:cs typeface="Walter Turncoat"/>
                <a:sym typeface="Walter Turncoat"/>
              </a:defRPr>
            </a:lvl8pPr>
            <a:lvl9pPr lvl="8" marR="0" rtl="0" algn="ctr">
              <a:lnSpc>
                <a:spcPct val="100000"/>
              </a:lnSpc>
              <a:spcBef>
                <a:spcPts val="0"/>
              </a:spcBef>
              <a:spcAft>
                <a:spcPts val="0"/>
              </a:spcAft>
              <a:buClr>
                <a:schemeClr val="lt1"/>
              </a:buClr>
              <a:buSzPts val="2600"/>
              <a:buFont typeface="Walter Turncoat"/>
              <a:buNone/>
              <a:defRPr b="0" i="0" sz="2600" u="none" cap="none" strike="noStrike">
                <a:solidFill>
                  <a:schemeClr val="lt1"/>
                </a:solidFill>
                <a:latin typeface="Walter Turncoat"/>
                <a:ea typeface="Walter Turncoat"/>
                <a:cs typeface="Walter Turncoat"/>
                <a:sym typeface="Walter Turncoat"/>
              </a:defRPr>
            </a:lvl9pPr>
          </a:lstStyle>
          <a:p/>
        </p:txBody>
      </p:sp>
      <p:sp>
        <p:nvSpPr>
          <p:cNvPr id="54" name="Google Shape;54;p14"/>
          <p:cNvSpPr txBox="1"/>
          <p:nvPr>
            <p:ph idx="1" type="body"/>
          </p:nvPr>
        </p:nvSpPr>
        <p:spPr>
          <a:xfrm>
            <a:off x="457200" y="1563400"/>
            <a:ext cx="8229600" cy="25032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chemeClr val="lt1"/>
              </a:buClr>
              <a:buSzPts val="2000"/>
              <a:buFont typeface="Sniglet"/>
              <a:buChar char="✘"/>
              <a:defRPr b="0" i="0" sz="2000" u="none" cap="none" strike="noStrike">
                <a:solidFill>
                  <a:schemeClr val="lt1"/>
                </a:solidFill>
                <a:latin typeface="Sniglet"/>
                <a:ea typeface="Sniglet"/>
                <a:cs typeface="Sniglet"/>
                <a:sym typeface="Sniglet"/>
              </a:defRPr>
            </a:lvl1pPr>
            <a:lvl2pPr indent="-355600" lvl="1" marL="914400" marR="0" rtl="0" algn="l">
              <a:lnSpc>
                <a:spcPct val="100000"/>
              </a:lnSpc>
              <a:spcBef>
                <a:spcPts val="0"/>
              </a:spcBef>
              <a:spcAft>
                <a:spcPts val="0"/>
              </a:spcAft>
              <a:buClr>
                <a:schemeClr val="lt1"/>
              </a:buClr>
              <a:buSzPts val="2000"/>
              <a:buFont typeface="Sniglet"/>
              <a:buChar char="○"/>
              <a:defRPr b="0" i="0" sz="2000" u="none" cap="none" strike="noStrike">
                <a:solidFill>
                  <a:schemeClr val="lt1"/>
                </a:solidFill>
                <a:latin typeface="Sniglet"/>
                <a:ea typeface="Sniglet"/>
                <a:cs typeface="Sniglet"/>
                <a:sym typeface="Sniglet"/>
              </a:defRPr>
            </a:lvl2pPr>
            <a:lvl3pPr indent="-355600" lvl="2" marL="1371600" marR="0" rtl="0" algn="l">
              <a:lnSpc>
                <a:spcPct val="100000"/>
              </a:lnSpc>
              <a:spcBef>
                <a:spcPts val="0"/>
              </a:spcBef>
              <a:spcAft>
                <a:spcPts val="0"/>
              </a:spcAft>
              <a:buClr>
                <a:schemeClr val="lt1"/>
              </a:buClr>
              <a:buSzPts val="2000"/>
              <a:buFont typeface="Sniglet"/>
              <a:buChar char="■"/>
              <a:defRPr b="0" i="0" sz="2000" u="none" cap="none" strike="noStrike">
                <a:solidFill>
                  <a:schemeClr val="lt1"/>
                </a:solidFill>
                <a:latin typeface="Sniglet"/>
                <a:ea typeface="Sniglet"/>
                <a:cs typeface="Sniglet"/>
                <a:sym typeface="Sniglet"/>
              </a:defRPr>
            </a:lvl3pPr>
            <a:lvl4pPr indent="-355600" lvl="3" marL="1828800" marR="0" rtl="0" algn="l">
              <a:lnSpc>
                <a:spcPct val="100000"/>
              </a:lnSpc>
              <a:spcBef>
                <a:spcPts val="0"/>
              </a:spcBef>
              <a:spcAft>
                <a:spcPts val="0"/>
              </a:spcAft>
              <a:buClr>
                <a:schemeClr val="lt1"/>
              </a:buClr>
              <a:buSzPts val="2000"/>
              <a:buFont typeface="Sniglet"/>
              <a:buChar char="●"/>
              <a:defRPr b="0" i="0" sz="2000" u="none" cap="none" strike="noStrike">
                <a:solidFill>
                  <a:schemeClr val="lt1"/>
                </a:solidFill>
                <a:latin typeface="Sniglet"/>
                <a:ea typeface="Sniglet"/>
                <a:cs typeface="Sniglet"/>
                <a:sym typeface="Sniglet"/>
              </a:defRPr>
            </a:lvl4pPr>
            <a:lvl5pPr indent="-355600" lvl="4" marL="2286000" marR="0" rtl="0" algn="l">
              <a:lnSpc>
                <a:spcPct val="100000"/>
              </a:lnSpc>
              <a:spcBef>
                <a:spcPts val="0"/>
              </a:spcBef>
              <a:spcAft>
                <a:spcPts val="0"/>
              </a:spcAft>
              <a:buClr>
                <a:schemeClr val="lt1"/>
              </a:buClr>
              <a:buSzPts val="2000"/>
              <a:buFont typeface="Sniglet"/>
              <a:buChar char="○"/>
              <a:defRPr b="0" i="0" sz="2000" u="none" cap="none" strike="noStrike">
                <a:solidFill>
                  <a:schemeClr val="lt1"/>
                </a:solidFill>
                <a:latin typeface="Sniglet"/>
                <a:ea typeface="Sniglet"/>
                <a:cs typeface="Sniglet"/>
                <a:sym typeface="Sniglet"/>
              </a:defRPr>
            </a:lvl5pPr>
            <a:lvl6pPr indent="-355600" lvl="5" marL="2743200" marR="0" rtl="0" algn="l">
              <a:lnSpc>
                <a:spcPct val="100000"/>
              </a:lnSpc>
              <a:spcBef>
                <a:spcPts val="0"/>
              </a:spcBef>
              <a:spcAft>
                <a:spcPts val="0"/>
              </a:spcAft>
              <a:buClr>
                <a:schemeClr val="lt1"/>
              </a:buClr>
              <a:buSzPts val="2000"/>
              <a:buFont typeface="Sniglet"/>
              <a:buChar char="■"/>
              <a:defRPr b="0" i="0" sz="2000" u="none" cap="none" strike="noStrike">
                <a:solidFill>
                  <a:schemeClr val="lt1"/>
                </a:solidFill>
                <a:latin typeface="Sniglet"/>
                <a:ea typeface="Sniglet"/>
                <a:cs typeface="Sniglet"/>
                <a:sym typeface="Sniglet"/>
              </a:defRPr>
            </a:lvl6pPr>
            <a:lvl7pPr indent="-355600" lvl="6" marL="3200400" marR="0" rtl="0" algn="l">
              <a:lnSpc>
                <a:spcPct val="100000"/>
              </a:lnSpc>
              <a:spcBef>
                <a:spcPts val="0"/>
              </a:spcBef>
              <a:spcAft>
                <a:spcPts val="0"/>
              </a:spcAft>
              <a:buClr>
                <a:schemeClr val="lt1"/>
              </a:buClr>
              <a:buSzPts val="2000"/>
              <a:buFont typeface="Sniglet"/>
              <a:buChar char="●"/>
              <a:defRPr b="0" i="0" sz="2000" u="none" cap="none" strike="noStrike">
                <a:solidFill>
                  <a:schemeClr val="lt1"/>
                </a:solidFill>
                <a:latin typeface="Sniglet"/>
                <a:ea typeface="Sniglet"/>
                <a:cs typeface="Sniglet"/>
                <a:sym typeface="Sniglet"/>
              </a:defRPr>
            </a:lvl7pPr>
            <a:lvl8pPr indent="-355600" lvl="7" marL="3657600" marR="0" rtl="0" algn="l">
              <a:lnSpc>
                <a:spcPct val="100000"/>
              </a:lnSpc>
              <a:spcBef>
                <a:spcPts val="0"/>
              </a:spcBef>
              <a:spcAft>
                <a:spcPts val="0"/>
              </a:spcAft>
              <a:buClr>
                <a:schemeClr val="lt1"/>
              </a:buClr>
              <a:buSzPts val="2000"/>
              <a:buFont typeface="Sniglet"/>
              <a:buChar char="○"/>
              <a:defRPr b="0" i="0" sz="2000" u="none" cap="none" strike="noStrike">
                <a:solidFill>
                  <a:schemeClr val="lt1"/>
                </a:solidFill>
                <a:latin typeface="Sniglet"/>
                <a:ea typeface="Sniglet"/>
                <a:cs typeface="Sniglet"/>
                <a:sym typeface="Sniglet"/>
              </a:defRPr>
            </a:lvl8pPr>
            <a:lvl9pPr indent="-355600" lvl="8" marL="4114800" marR="0" rtl="0" algn="l">
              <a:lnSpc>
                <a:spcPct val="100000"/>
              </a:lnSpc>
              <a:spcBef>
                <a:spcPts val="0"/>
              </a:spcBef>
              <a:spcAft>
                <a:spcPts val="0"/>
              </a:spcAft>
              <a:buClr>
                <a:schemeClr val="lt1"/>
              </a:buClr>
              <a:buSzPts val="2000"/>
              <a:buFont typeface="Sniglet"/>
              <a:buChar char="■"/>
              <a:defRPr b="0" i="0" sz="2000" u="none" cap="none" strike="noStrike">
                <a:solidFill>
                  <a:schemeClr val="lt1"/>
                </a:solidFill>
                <a:latin typeface="Sniglet"/>
                <a:ea typeface="Sniglet"/>
                <a:cs typeface="Sniglet"/>
                <a:sym typeface="Sniglet"/>
              </a:defRPr>
            </a:lvl9pPr>
          </a:lstStyle>
          <a:p/>
        </p:txBody>
      </p:sp>
      <p:sp>
        <p:nvSpPr>
          <p:cNvPr id="55" name="Google Shape;55;p14"/>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lt1"/>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hyperlink" Target="https://www.educative.io/module/page/JZmo10C1BJBQRoYNp/10370001/4832823410425856/6088613060411392#Drug-discovery" TargetMode="External"/><Relationship Id="rId4" Type="http://schemas.openxmlformats.org/officeDocument/2006/relationships/hyperlink" Target="https://www.educative.io/module/page/JZmo10C1BJBQRoYNp/10370001/4832823410425856/6088613060411392#Drug-discovery" TargetMode="External"/><Relationship Id="rId9" Type="http://schemas.openxmlformats.org/officeDocument/2006/relationships/hyperlink" Target="https://www.educative.io/module/page/JZmo10C1BJBQRoYNp/10370001/4832823410425856/6088613060411392#Data-Science-for-recommender-systems" TargetMode="External"/><Relationship Id="rId5" Type="http://schemas.openxmlformats.org/officeDocument/2006/relationships/hyperlink" Target="https://www.educative.io/module/page/JZmo10C1BJBQRoYNp/10370001/4832823410425856/6088613060411392#Predictive-medicine" TargetMode="External"/><Relationship Id="rId6" Type="http://schemas.openxmlformats.org/officeDocument/2006/relationships/hyperlink" Target="https://www.educative.io/module/page/JZmo10C1BJBQRoYNp/10370001/4832823410425856/6088613060411392#Predictive-medicine" TargetMode="External"/><Relationship Id="rId7" Type="http://schemas.openxmlformats.org/officeDocument/2006/relationships/hyperlink" Target="https://www.educative.io/module/page/JZmo10C1BJBQRoYNp/10370001/4832823410425856/6088613060411392#Medical-imaging" TargetMode="External"/><Relationship Id="rId8" Type="http://schemas.openxmlformats.org/officeDocument/2006/relationships/hyperlink" Target="https://www.educative.io/module/page/JZmo10C1BJBQRoYNp/10370001/4832823410425856/6088613060411392#Genomic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27.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5"/>
          <p:cNvSpPr/>
          <p:nvPr/>
        </p:nvSpPr>
        <p:spPr>
          <a:xfrm>
            <a:off x="-41025" y="-46150"/>
            <a:ext cx="9144000" cy="5143500"/>
          </a:xfrm>
          <a:prstGeom prst="rect">
            <a:avLst/>
          </a:prstGeom>
          <a:solidFill>
            <a:srgbClr val="FFF0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103" name="Google Shape;103;p25"/>
          <p:cNvPicPr preferRelativeResize="0"/>
          <p:nvPr/>
        </p:nvPicPr>
        <p:blipFill rotWithShape="1">
          <a:blip r:embed="rId3">
            <a:alphaModFix/>
          </a:blip>
          <a:srcRect b="0" l="0" r="0" t="43750"/>
          <a:stretch/>
        </p:blipFill>
        <p:spPr>
          <a:xfrm>
            <a:off x="45403" y="37480"/>
            <a:ext cx="9124950" cy="5143500"/>
          </a:xfrm>
          <a:prstGeom prst="rect">
            <a:avLst/>
          </a:prstGeom>
          <a:noFill/>
          <a:ln>
            <a:noFill/>
          </a:ln>
        </p:spPr>
      </p:pic>
      <p:pic>
        <p:nvPicPr>
          <p:cNvPr id="104" name="Google Shape;104;p25"/>
          <p:cNvPicPr preferRelativeResize="0"/>
          <p:nvPr/>
        </p:nvPicPr>
        <p:blipFill rotWithShape="1">
          <a:blip r:embed="rId4">
            <a:alphaModFix/>
          </a:blip>
          <a:srcRect b="4048" l="0" r="0" t="64492"/>
          <a:stretch/>
        </p:blipFill>
        <p:spPr>
          <a:xfrm>
            <a:off x="1121996" y="152400"/>
            <a:ext cx="1079858" cy="1120413"/>
          </a:xfrm>
          <a:prstGeom prst="rect">
            <a:avLst/>
          </a:prstGeom>
          <a:noFill/>
          <a:ln>
            <a:noFill/>
          </a:ln>
        </p:spPr>
      </p:pic>
      <p:pic>
        <p:nvPicPr>
          <p:cNvPr id="105" name="Google Shape;105;p25"/>
          <p:cNvPicPr preferRelativeResize="0"/>
          <p:nvPr/>
        </p:nvPicPr>
        <p:blipFill rotWithShape="1">
          <a:blip r:embed="rId5">
            <a:alphaModFix/>
          </a:blip>
          <a:srcRect b="0" l="0" r="0" t="0"/>
          <a:stretch/>
        </p:blipFill>
        <p:spPr>
          <a:xfrm>
            <a:off x="1121996" y="4504038"/>
            <a:ext cx="1999496" cy="339914"/>
          </a:xfrm>
          <a:prstGeom prst="rect">
            <a:avLst/>
          </a:prstGeom>
          <a:noFill/>
          <a:ln>
            <a:noFill/>
          </a:ln>
        </p:spPr>
      </p:pic>
      <p:sp>
        <p:nvSpPr>
          <p:cNvPr id="106" name="Google Shape;106;p25"/>
          <p:cNvSpPr txBox="1"/>
          <p:nvPr/>
        </p:nvSpPr>
        <p:spPr>
          <a:xfrm>
            <a:off x="1259205" y="947420"/>
            <a:ext cx="3658800" cy="362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180">
                <a:solidFill>
                  <a:srgbClr val="FFA631"/>
                </a:solidFill>
                <a:latin typeface="Spectral"/>
                <a:ea typeface="Spectral"/>
                <a:cs typeface="Spectral"/>
                <a:sym typeface="Spectral"/>
              </a:rPr>
              <a:t>Introduction to Statistics for Data Science</a:t>
            </a:r>
            <a:endParaRPr b="1" sz="2500">
              <a:solidFill>
                <a:srgbClr val="FFA631"/>
              </a:solidFill>
              <a:latin typeface="Times"/>
              <a:ea typeface="Times"/>
              <a:cs typeface="Times"/>
              <a:sym typeface="Times"/>
            </a:endParaRPr>
          </a:p>
        </p:txBody>
      </p:sp>
      <p:grpSp>
        <p:nvGrpSpPr>
          <p:cNvPr id="107" name="Google Shape;107;p25"/>
          <p:cNvGrpSpPr/>
          <p:nvPr/>
        </p:nvGrpSpPr>
        <p:grpSpPr>
          <a:xfrm rot="2194107">
            <a:off x="919206" y="3456510"/>
            <a:ext cx="1014485" cy="642684"/>
            <a:chOff x="238125" y="1918825"/>
            <a:chExt cx="1042450" cy="660400"/>
          </a:xfrm>
        </p:grpSpPr>
        <p:sp>
          <p:nvSpPr>
            <p:cNvPr id="108" name="Google Shape;108;p25"/>
            <p:cNvSpPr/>
            <p:nvPr/>
          </p:nvSpPr>
          <p:spPr>
            <a:xfrm>
              <a:off x="238125" y="1918825"/>
              <a:ext cx="966975" cy="660400"/>
            </a:xfrm>
            <a:custGeom>
              <a:rect b="b" l="l" r="r" t="t"/>
              <a:pathLst>
                <a:path extrusionOk="0" h="26416" w="38679">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5"/>
            <p:cNvSpPr/>
            <p:nvPr/>
          </p:nvSpPr>
          <p:spPr>
            <a:xfrm>
              <a:off x="1091875" y="1951850"/>
              <a:ext cx="188700" cy="136800"/>
            </a:xfrm>
            <a:custGeom>
              <a:rect b="b" l="l" r="r" t="t"/>
              <a:pathLst>
                <a:path extrusionOk="0" h="5472" w="7548">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 name="Google Shape;110;p25"/>
          <p:cNvGrpSpPr/>
          <p:nvPr/>
        </p:nvGrpSpPr>
        <p:grpSpPr>
          <a:xfrm rot="-9269861">
            <a:off x="4297552" y="1378261"/>
            <a:ext cx="750220" cy="664172"/>
            <a:chOff x="1113100" y="2199475"/>
            <a:chExt cx="801900" cy="709925"/>
          </a:xfrm>
        </p:grpSpPr>
        <p:sp>
          <p:nvSpPr>
            <p:cNvPr id="111" name="Google Shape;111;p25"/>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5"/>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p25"/>
          <p:cNvSpPr/>
          <p:nvPr/>
        </p:nvSpPr>
        <p:spPr>
          <a:xfrm>
            <a:off x="1445578" y="3598800"/>
            <a:ext cx="2954330" cy="102978"/>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C0C0C">
              <a:alpha val="9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5"/>
          <p:cNvSpPr/>
          <p:nvPr/>
        </p:nvSpPr>
        <p:spPr>
          <a:xfrm>
            <a:off x="4858385" y="897890"/>
            <a:ext cx="3876764" cy="3677210"/>
          </a:xfrm>
          <a:custGeom>
            <a:rect b="b" l="l" r="r" t="t"/>
            <a:pathLst>
              <a:path extrusionOk="0" h="68207" w="73112">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5"/>
          <p:cNvSpPr/>
          <p:nvPr/>
        </p:nvSpPr>
        <p:spPr>
          <a:xfrm>
            <a:off x="1024890" y="37465"/>
            <a:ext cx="1304269" cy="1126497"/>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25"/>
          <p:cNvGrpSpPr/>
          <p:nvPr/>
        </p:nvGrpSpPr>
        <p:grpSpPr>
          <a:xfrm rot="-9269861">
            <a:off x="4232782" y="1575111"/>
            <a:ext cx="750220" cy="664172"/>
            <a:chOff x="1113100" y="2199475"/>
            <a:chExt cx="801900" cy="709925"/>
          </a:xfrm>
        </p:grpSpPr>
        <p:sp>
          <p:nvSpPr>
            <p:cNvPr id="117" name="Google Shape;117;p25"/>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5"/>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 name="Google Shape;119;p25"/>
          <p:cNvGrpSpPr/>
          <p:nvPr/>
        </p:nvGrpSpPr>
        <p:grpSpPr>
          <a:xfrm rot="2194107">
            <a:off x="803001" y="3641930"/>
            <a:ext cx="1014485" cy="642684"/>
            <a:chOff x="238125" y="1918825"/>
            <a:chExt cx="1042450" cy="660400"/>
          </a:xfrm>
        </p:grpSpPr>
        <p:sp>
          <p:nvSpPr>
            <p:cNvPr id="120" name="Google Shape;120;p25"/>
            <p:cNvSpPr/>
            <p:nvPr/>
          </p:nvSpPr>
          <p:spPr>
            <a:xfrm>
              <a:off x="238125" y="1918825"/>
              <a:ext cx="966975" cy="660400"/>
            </a:xfrm>
            <a:custGeom>
              <a:rect b="b" l="l" r="r" t="t"/>
              <a:pathLst>
                <a:path extrusionOk="0" h="26416" w="38679">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5"/>
            <p:cNvSpPr/>
            <p:nvPr/>
          </p:nvSpPr>
          <p:spPr>
            <a:xfrm>
              <a:off x="1091875" y="1951850"/>
              <a:ext cx="188700" cy="136800"/>
            </a:xfrm>
            <a:custGeom>
              <a:rect b="b" l="l" r="r" t="t"/>
              <a:pathLst>
                <a:path extrusionOk="0" h="5472" w="7548">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25"/>
          <p:cNvSpPr/>
          <p:nvPr/>
        </p:nvSpPr>
        <p:spPr>
          <a:xfrm>
            <a:off x="4438687" y="123480"/>
            <a:ext cx="419616" cy="422785"/>
          </a:xfrm>
          <a:custGeom>
            <a:rect b="b" l="l" r="r" t="t"/>
            <a:pathLst>
              <a:path extrusionOk="0" h="19345" w="1920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5"/>
          <p:cNvSpPr/>
          <p:nvPr/>
        </p:nvSpPr>
        <p:spPr>
          <a:xfrm>
            <a:off x="6179214" y="2091448"/>
            <a:ext cx="1052762" cy="922444"/>
          </a:xfrm>
          <a:custGeom>
            <a:rect b="b" l="l" r="r" t="t"/>
            <a:pathLst>
              <a:path extrusionOk="0" h="15330" w="17495">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4"/>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4" name="Google Shape;204;p34"/>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Problem Definition and Understanding.</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Data Collection.</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Data Cleaning and processing.</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Exploratory Data Analysis (EDA).</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Feature Engineering.</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Modelling</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Model Evaluation</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 Deployment</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Monitoring and Maintenance.</a:t>
            </a:r>
            <a:endParaRPr sz="1300">
              <a:solidFill>
                <a:schemeClr val="lt1"/>
              </a:solidFill>
            </a:endParaRPr>
          </a:p>
          <a:p>
            <a:pPr indent="-311150" lvl="0" marL="457200" rtl="0" algn="l">
              <a:spcBef>
                <a:spcPts val="0"/>
              </a:spcBef>
              <a:spcAft>
                <a:spcPts val="0"/>
              </a:spcAft>
              <a:buClr>
                <a:schemeClr val="lt1"/>
              </a:buClr>
              <a:buSzPts val="1300"/>
              <a:buAutoNum type="arabicPeriod"/>
            </a:pPr>
            <a:r>
              <a:rPr lang="en" sz="1300">
                <a:solidFill>
                  <a:schemeClr val="lt1"/>
                </a:solidFill>
              </a:rPr>
              <a:t>Visualization and Communication.</a:t>
            </a:r>
            <a:endParaRPr sz="1300">
              <a:solidFill>
                <a:schemeClr val="lt1"/>
              </a:solidFill>
            </a:endParaRPr>
          </a:p>
        </p:txBody>
      </p:sp>
      <p:sp>
        <p:nvSpPr>
          <p:cNvPr id="205" name="Google Shape;205;p34"/>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06" name="Google Shape;206;p34"/>
          <p:cNvSpPr txBox="1"/>
          <p:nvPr/>
        </p:nvSpPr>
        <p:spPr>
          <a:xfrm>
            <a:off x="1498325" y="1396100"/>
            <a:ext cx="5355900" cy="549900"/>
          </a:xfrm>
          <a:prstGeom prst="rect">
            <a:avLst/>
          </a:prstGeom>
          <a:noFill/>
          <a:ln>
            <a:noFill/>
          </a:ln>
        </p:spPr>
        <p:txBody>
          <a:bodyPr anchorCtr="0" anchor="t" bIns="91425" lIns="91425" spcFirstLastPara="1" rIns="91425" wrap="square" tIns="91425">
            <a:noAutofit/>
          </a:bodyPr>
          <a:lstStyle/>
          <a:p>
            <a:pPr indent="457200" lvl="0" marL="914400" marR="0" rtl="0" algn="l">
              <a:lnSpc>
                <a:spcPct val="100000"/>
              </a:lnSpc>
              <a:spcBef>
                <a:spcPts val="0"/>
              </a:spcBef>
              <a:spcAft>
                <a:spcPts val="0"/>
              </a:spcAft>
              <a:buClr>
                <a:schemeClr val="lt1"/>
              </a:buClr>
              <a:buSzPts val="3000"/>
              <a:buFont typeface="Sniglet"/>
              <a:buNone/>
            </a:pPr>
            <a:r>
              <a:rPr lang="en" sz="2100">
                <a:solidFill>
                  <a:srgbClr val="FFA631"/>
                </a:solidFill>
                <a:latin typeface="Sniglet"/>
                <a:ea typeface="Sniglet"/>
                <a:cs typeface="Sniglet"/>
                <a:sym typeface="Sniglet"/>
              </a:rPr>
              <a:t>Component of Data Science</a:t>
            </a:r>
            <a:endParaRPr sz="2100">
              <a:solidFill>
                <a:srgbClr val="FFA631"/>
              </a:solidFill>
              <a:latin typeface="Sniglet"/>
              <a:ea typeface="Sniglet"/>
              <a:cs typeface="Sniglet"/>
              <a:sym typeface="Sniglet"/>
            </a:endParaRPr>
          </a:p>
        </p:txBody>
      </p:sp>
      <p:sp>
        <p:nvSpPr>
          <p:cNvPr id="207" name="Google Shape;207;p34"/>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5"/>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4" name="Google Shape;214;p35"/>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500">
              <a:solidFill>
                <a:schemeClr val="lt1"/>
              </a:solidFill>
              <a:latin typeface="Sniglet"/>
              <a:ea typeface="Sniglet"/>
              <a:cs typeface="Sniglet"/>
              <a:sym typeface="Sniglet"/>
            </a:endParaRPr>
          </a:p>
        </p:txBody>
      </p:sp>
      <p:sp>
        <p:nvSpPr>
          <p:cNvPr id="215" name="Google Shape;215;p35"/>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16" name="Google Shape;216;p35"/>
          <p:cNvSpPr txBox="1"/>
          <p:nvPr/>
        </p:nvSpPr>
        <p:spPr>
          <a:xfrm>
            <a:off x="1992650" y="1396100"/>
            <a:ext cx="4661700" cy="549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lt1"/>
              </a:buClr>
              <a:buSzPts val="3000"/>
              <a:buFont typeface="Sniglet"/>
              <a:buNone/>
            </a:pPr>
            <a:r>
              <a:rPr lang="en" sz="2300">
                <a:solidFill>
                  <a:srgbClr val="FFA631"/>
                </a:solidFill>
                <a:latin typeface="Sniglet"/>
                <a:ea typeface="Sniglet"/>
                <a:cs typeface="Sniglet"/>
                <a:sym typeface="Sniglet"/>
              </a:rPr>
              <a:t>Data Science Process Flow</a:t>
            </a:r>
            <a:endParaRPr sz="2300">
              <a:solidFill>
                <a:srgbClr val="FFA631"/>
              </a:solidFill>
              <a:latin typeface="Sniglet"/>
              <a:ea typeface="Sniglet"/>
              <a:cs typeface="Sniglet"/>
              <a:sym typeface="Sniglet"/>
            </a:endParaRPr>
          </a:p>
        </p:txBody>
      </p:sp>
      <p:sp>
        <p:nvSpPr>
          <p:cNvPr id="217" name="Google Shape;217;p35"/>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 name="Google Shape;218;p35"/>
          <p:cNvPicPr preferRelativeResize="0"/>
          <p:nvPr/>
        </p:nvPicPr>
        <p:blipFill rotWithShape="1">
          <a:blip r:embed="rId3">
            <a:alphaModFix/>
          </a:blip>
          <a:srcRect b="11322" l="0" r="0" t="19972"/>
          <a:stretch/>
        </p:blipFill>
        <p:spPr>
          <a:xfrm>
            <a:off x="2133600" y="2433875"/>
            <a:ext cx="4572200" cy="188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6"/>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5" name="Google Shape;225;p36"/>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300">
                <a:solidFill>
                  <a:schemeClr val="lt1"/>
                </a:solidFill>
              </a:rPr>
              <a:t>Data Collection and Preparation</a:t>
            </a:r>
            <a:endParaRPr b="1"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What It Is:</a:t>
            </a:r>
            <a:r>
              <a:rPr lang="en" sz="1300">
                <a:solidFill>
                  <a:schemeClr val="lt1"/>
                </a:solidFill>
              </a:rPr>
              <a:t> G</a:t>
            </a:r>
            <a:r>
              <a:rPr lang="en" sz="1300">
                <a:solidFill>
                  <a:schemeClr val="lt1"/>
                </a:solidFill>
              </a:rPr>
              <a:t>athering raw data and getting it ready for analysis—think of it as collecting clues at a crime scene and organizing them for investigation.</a:t>
            </a:r>
            <a:endParaRPr sz="1300">
              <a:solidFill>
                <a:schemeClr val="lt1"/>
              </a:solidFill>
            </a:endParaRPr>
          </a:p>
          <a:p>
            <a:pPr indent="0" lvl="0" marL="45720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rPr b="1" lang="en" sz="1300">
                <a:solidFill>
                  <a:schemeClr val="lt1"/>
                </a:solidFill>
              </a:rPr>
              <a:t>Exploratory Data Analysis (EDA)</a:t>
            </a:r>
            <a:endParaRPr b="1"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What It Is:</a:t>
            </a:r>
            <a:r>
              <a:rPr lang="en" sz="1300">
                <a:solidFill>
                  <a:schemeClr val="lt1"/>
                </a:solidFill>
              </a:rPr>
              <a:t> Digging into the data to spot initial patterns, trends, or anomalies—like a detective sifting through evidence to form early theories.</a:t>
            </a:r>
            <a:endParaRPr sz="1300">
              <a:solidFill>
                <a:schemeClr val="lt1"/>
              </a:solidFill>
            </a:endParaRPr>
          </a:p>
          <a:p>
            <a:pPr indent="0" lvl="0" marL="45720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rPr b="1" lang="en" sz="1300">
                <a:solidFill>
                  <a:schemeClr val="lt1"/>
                </a:solidFill>
              </a:rPr>
              <a:t>Statistical Analysis and Probability</a:t>
            </a:r>
            <a:endParaRPr b="1"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What It Is:</a:t>
            </a:r>
            <a:r>
              <a:rPr lang="en" sz="1300">
                <a:solidFill>
                  <a:schemeClr val="lt1"/>
                </a:solidFill>
              </a:rPr>
              <a:t> Applying math to measure relationships, test hypotheses, and estimate likelihoods—akin to a detective using forensics to confirm suspicions.</a:t>
            </a:r>
            <a:endParaRPr sz="1300">
              <a:solidFill>
                <a:schemeClr val="lt1"/>
              </a:solidFill>
            </a:endParaRPr>
          </a:p>
          <a:p>
            <a:pPr indent="0" lvl="0" marL="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t/>
            </a:r>
            <a:endParaRPr sz="1300">
              <a:solidFill>
                <a:schemeClr val="lt1"/>
              </a:solidFill>
            </a:endParaRPr>
          </a:p>
        </p:txBody>
      </p:sp>
      <p:sp>
        <p:nvSpPr>
          <p:cNvPr id="226" name="Google Shape;226;p36"/>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27" name="Google Shape;227;p36"/>
          <p:cNvSpPr txBox="1"/>
          <p:nvPr/>
        </p:nvSpPr>
        <p:spPr>
          <a:xfrm>
            <a:off x="2221625" y="1396100"/>
            <a:ext cx="43107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Areas of Data Science</a:t>
            </a:r>
            <a:endParaRPr sz="2200">
              <a:solidFill>
                <a:srgbClr val="FF9900"/>
              </a:solidFill>
              <a:latin typeface="Sniglet"/>
              <a:ea typeface="Sniglet"/>
              <a:cs typeface="Sniglet"/>
              <a:sym typeface="Sniglet"/>
            </a:endParaRPr>
          </a:p>
        </p:txBody>
      </p:sp>
      <p:sp>
        <p:nvSpPr>
          <p:cNvPr id="228" name="Google Shape;228;p36"/>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7"/>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5" name="Google Shape;235;p37"/>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300">
                <a:solidFill>
                  <a:schemeClr val="lt1"/>
                </a:solidFill>
              </a:rPr>
              <a:t>Machine Learning</a:t>
            </a:r>
            <a:endParaRPr b="1"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What It Is:</a:t>
            </a:r>
            <a:r>
              <a:rPr lang="en" sz="1300">
                <a:solidFill>
                  <a:schemeClr val="lt1"/>
                </a:solidFill>
              </a:rPr>
              <a:t> Teaching computers to learn from data and make predictions or decisions—like training a detective’s assistant to spot suspects automatically.</a:t>
            </a:r>
            <a:endParaRPr sz="1300">
              <a:solidFill>
                <a:schemeClr val="lt1"/>
              </a:solidFill>
            </a:endParaRPr>
          </a:p>
          <a:p>
            <a:pPr indent="0" lvl="0" marL="45720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rPr b="1" lang="en" sz="1300">
                <a:solidFill>
                  <a:schemeClr val="lt1"/>
                </a:solidFill>
              </a:rPr>
              <a:t>Data Visualization and Communication</a:t>
            </a:r>
            <a:endParaRPr b="1"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What It Is:</a:t>
            </a:r>
            <a:r>
              <a:rPr lang="en" sz="1300">
                <a:solidFill>
                  <a:schemeClr val="lt1"/>
                </a:solidFill>
              </a:rPr>
              <a:t> Turning complex findings into clear, compelling stories—like a detective presenting the solved case to the jury.</a:t>
            </a:r>
            <a:endParaRPr sz="1300">
              <a:solidFill>
                <a:schemeClr val="lt1"/>
              </a:solidFill>
            </a:endParaRPr>
          </a:p>
          <a:p>
            <a:pPr indent="0" lvl="0" marL="45720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rPr b="1" lang="en" sz="1300">
                <a:solidFill>
                  <a:schemeClr val="lt1"/>
                </a:solidFill>
              </a:rPr>
              <a:t>Big Data and Data Engineering</a:t>
            </a:r>
            <a:endParaRPr b="1"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What It Is:</a:t>
            </a:r>
            <a:r>
              <a:rPr lang="en" sz="1300">
                <a:solidFill>
                  <a:schemeClr val="lt1"/>
                </a:solidFill>
              </a:rPr>
              <a:t> Managing and processing massive datasets—like a detective handling a city-wide investigation with endless files.</a:t>
            </a:r>
            <a:endParaRPr sz="1300">
              <a:solidFill>
                <a:schemeClr val="lt1"/>
              </a:solidFill>
            </a:endParaRPr>
          </a:p>
          <a:p>
            <a:pPr indent="0" lvl="0" marL="0" rtl="0" algn="l">
              <a:lnSpc>
                <a:spcPct val="100000"/>
              </a:lnSpc>
              <a:spcBef>
                <a:spcPts val="0"/>
              </a:spcBef>
              <a:spcAft>
                <a:spcPts val="0"/>
              </a:spcAft>
              <a:buNone/>
            </a:pPr>
            <a:r>
              <a:t/>
            </a:r>
            <a:endParaRPr b="1" sz="1300">
              <a:solidFill>
                <a:schemeClr val="lt1"/>
              </a:solidFill>
            </a:endParaRPr>
          </a:p>
        </p:txBody>
      </p:sp>
      <p:sp>
        <p:nvSpPr>
          <p:cNvPr id="236" name="Google Shape;236;p37"/>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37" name="Google Shape;237;p37"/>
          <p:cNvSpPr txBox="1"/>
          <p:nvPr/>
        </p:nvSpPr>
        <p:spPr>
          <a:xfrm>
            <a:off x="2221625" y="1396100"/>
            <a:ext cx="43107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Areas of Data Science</a:t>
            </a:r>
            <a:endParaRPr sz="2200">
              <a:solidFill>
                <a:srgbClr val="FF9900"/>
              </a:solidFill>
              <a:latin typeface="Sniglet"/>
              <a:ea typeface="Sniglet"/>
              <a:cs typeface="Sniglet"/>
              <a:sym typeface="Sniglet"/>
            </a:endParaRPr>
          </a:p>
        </p:txBody>
      </p:sp>
      <p:sp>
        <p:nvSpPr>
          <p:cNvPr id="238" name="Google Shape;238;p37"/>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8"/>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5" name="Google Shape;245;p38"/>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300">
                <a:solidFill>
                  <a:schemeClr val="lt1"/>
                </a:solidFill>
              </a:rPr>
              <a:t>Domain Expertise and Business Analytics</a:t>
            </a:r>
            <a:endParaRPr b="1"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What It Is:</a:t>
            </a:r>
            <a:r>
              <a:rPr lang="en" sz="1300">
                <a:solidFill>
                  <a:schemeClr val="lt1"/>
                </a:solidFill>
              </a:rPr>
              <a:t> Applying data skills to specific industries or problems—like a detective specializing in financial crimes.</a:t>
            </a:r>
            <a:endParaRPr sz="1300">
              <a:solidFill>
                <a:schemeClr val="lt1"/>
              </a:solidFill>
            </a:endParaRPr>
          </a:p>
          <a:p>
            <a:pPr indent="0" lvl="0" marL="45720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rPr b="1" lang="en" sz="1300">
                <a:solidFill>
                  <a:schemeClr val="lt1"/>
                </a:solidFill>
              </a:rPr>
              <a:t>Artificial Intelligence (AI) and Deep Learning</a:t>
            </a:r>
            <a:endParaRPr b="1"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What It Is:</a:t>
            </a:r>
            <a:r>
              <a:rPr lang="en" sz="1300">
                <a:solidFill>
                  <a:schemeClr val="lt1"/>
                </a:solidFill>
              </a:rPr>
              <a:t> Pushing beyond basic machine learning to mimic human-like intelligence—like a detective’s AI sidekick solving cases solo.</a:t>
            </a:r>
            <a:endParaRPr sz="1300">
              <a:solidFill>
                <a:schemeClr val="lt1"/>
              </a:solidFill>
            </a:endParaRPr>
          </a:p>
          <a:p>
            <a:pPr indent="0" lvl="0" marL="0" rtl="0" algn="l">
              <a:lnSpc>
                <a:spcPct val="100000"/>
              </a:lnSpc>
              <a:spcBef>
                <a:spcPts val="0"/>
              </a:spcBef>
              <a:spcAft>
                <a:spcPts val="0"/>
              </a:spcAft>
              <a:buNone/>
            </a:pPr>
            <a:r>
              <a:t/>
            </a:r>
            <a:endParaRPr b="1" sz="1300">
              <a:solidFill>
                <a:schemeClr val="lt1"/>
              </a:solidFill>
            </a:endParaRPr>
          </a:p>
        </p:txBody>
      </p:sp>
      <p:sp>
        <p:nvSpPr>
          <p:cNvPr id="246" name="Google Shape;246;p38"/>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47" name="Google Shape;247;p38"/>
          <p:cNvSpPr txBox="1"/>
          <p:nvPr/>
        </p:nvSpPr>
        <p:spPr>
          <a:xfrm>
            <a:off x="2221625" y="1396100"/>
            <a:ext cx="43107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Areas of Data Science</a:t>
            </a:r>
            <a:endParaRPr sz="2200">
              <a:solidFill>
                <a:srgbClr val="FF9900"/>
              </a:solidFill>
              <a:latin typeface="Sniglet"/>
              <a:ea typeface="Sniglet"/>
              <a:cs typeface="Sniglet"/>
              <a:sym typeface="Sniglet"/>
            </a:endParaRPr>
          </a:p>
        </p:txBody>
      </p:sp>
      <p:sp>
        <p:nvSpPr>
          <p:cNvPr id="248" name="Google Shape;248;p38"/>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9"/>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5" name="Google Shape;255;p39"/>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300">
              <a:solidFill>
                <a:schemeClr val="lt1"/>
              </a:solidFill>
            </a:endParaRPr>
          </a:p>
        </p:txBody>
      </p:sp>
      <p:sp>
        <p:nvSpPr>
          <p:cNvPr id="256" name="Google Shape;256;p39"/>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57" name="Google Shape;257;p39"/>
          <p:cNvSpPr txBox="1"/>
          <p:nvPr/>
        </p:nvSpPr>
        <p:spPr>
          <a:xfrm>
            <a:off x="2221625" y="1339700"/>
            <a:ext cx="43107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rgbClr val="FF9900"/>
                </a:solidFill>
                <a:latin typeface="Sniglet"/>
                <a:ea typeface="Sniglet"/>
                <a:cs typeface="Sniglet"/>
                <a:sym typeface="Sniglet"/>
              </a:rPr>
              <a:t>	Skills of a Data Scientist</a:t>
            </a:r>
            <a:endParaRPr sz="2500">
              <a:solidFill>
                <a:srgbClr val="FF9900"/>
              </a:solidFill>
              <a:latin typeface="Sniglet"/>
              <a:ea typeface="Sniglet"/>
              <a:cs typeface="Sniglet"/>
              <a:sym typeface="Sniglet"/>
            </a:endParaRPr>
          </a:p>
        </p:txBody>
      </p:sp>
      <p:sp>
        <p:nvSpPr>
          <p:cNvPr id="258" name="Google Shape;258;p39"/>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 name="Google Shape;259;p39"/>
          <p:cNvPicPr preferRelativeResize="0"/>
          <p:nvPr/>
        </p:nvPicPr>
        <p:blipFill>
          <a:blip r:embed="rId3">
            <a:alphaModFix/>
          </a:blip>
          <a:stretch>
            <a:fillRect/>
          </a:stretch>
        </p:blipFill>
        <p:spPr>
          <a:xfrm>
            <a:off x="2336950" y="1903800"/>
            <a:ext cx="3958251" cy="277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0"/>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66" name="Google Shape;266;p40"/>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Programming Languages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SQL</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Data manipulation and analysis libraries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Machine learning frameworks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Data visualization tools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Cloud platforms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Version control system</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Containers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Databases</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p:txBody>
      </p:sp>
      <p:sp>
        <p:nvSpPr>
          <p:cNvPr id="267" name="Google Shape;267;p40"/>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68" name="Google Shape;268;p40"/>
          <p:cNvSpPr txBox="1"/>
          <p:nvPr/>
        </p:nvSpPr>
        <p:spPr>
          <a:xfrm>
            <a:off x="2221625" y="1396100"/>
            <a:ext cx="43107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Tools for Data Science</a:t>
            </a:r>
            <a:endParaRPr sz="2200">
              <a:solidFill>
                <a:srgbClr val="FF9900"/>
              </a:solidFill>
              <a:latin typeface="Sniglet"/>
              <a:ea typeface="Sniglet"/>
              <a:cs typeface="Sniglet"/>
              <a:sym typeface="Sniglet"/>
            </a:endParaRPr>
          </a:p>
        </p:txBody>
      </p:sp>
      <p:sp>
        <p:nvSpPr>
          <p:cNvPr id="269" name="Google Shape;269;p40"/>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1"/>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6" name="Google Shape;276;p41"/>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600">
              <a:solidFill>
                <a:schemeClr val="lt1"/>
              </a:solidFill>
              <a:latin typeface="Sniglet"/>
              <a:ea typeface="Sniglet"/>
              <a:cs typeface="Sniglet"/>
              <a:sym typeface="Sniglet"/>
            </a:endParaRPr>
          </a:p>
          <a:p>
            <a:pPr indent="0" lvl="0" marL="0" rtl="0" algn="just">
              <a:lnSpc>
                <a:spcPct val="115000"/>
              </a:lnSpc>
              <a:spcBef>
                <a:spcPts val="1200"/>
              </a:spcBef>
              <a:spcAft>
                <a:spcPts val="1200"/>
              </a:spcAft>
              <a:buClr>
                <a:schemeClr val="dk1"/>
              </a:buClr>
              <a:buSzPts val="1100"/>
              <a:buFont typeface="Arial"/>
              <a:buNone/>
            </a:pPr>
            <a:r>
              <a:rPr lang="en" sz="1600">
                <a:solidFill>
                  <a:schemeClr val="lt1"/>
                </a:solidFill>
                <a:latin typeface="Sniglet"/>
                <a:ea typeface="Sniglet"/>
                <a:cs typeface="Sniglet"/>
                <a:sym typeface="Sniglet"/>
              </a:rPr>
              <a:t>Data analysis is concerned with extracting information from data by cleaning and transforming it. It overlaps with Data Science in many areas, such as presenting insights to the team and creating visualizations. However, the Machine Learning section is not included.</a:t>
            </a:r>
            <a:endParaRPr sz="1600">
              <a:solidFill>
                <a:schemeClr val="lt1"/>
              </a:solidFill>
              <a:latin typeface="Sniglet"/>
              <a:ea typeface="Sniglet"/>
              <a:cs typeface="Sniglet"/>
              <a:sym typeface="Sniglet"/>
            </a:endParaRPr>
          </a:p>
        </p:txBody>
      </p:sp>
      <p:sp>
        <p:nvSpPr>
          <p:cNvPr id="277" name="Google Shape;277;p41"/>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78" name="Google Shape;278;p41"/>
          <p:cNvSpPr txBox="1"/>
          <p:nvPr/>
        </p:nvSpPr>
        <p:spPr>
          <a:xfrm>
            <a:off x="2757525" y="1396105"/>
            <a:ext cx="27843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Data Analysis</a:t>
            </a:r>
            <a:endParaRPr sz="2200">
              <a:solidFill>
                <a:srgbClr val="FF9900"/>
              </a:solidFill>
              <a:latin typeface="Sniglet"/>
              <a:ea typeface="Sniglet"/>
              <a:cs typeface="Sniglet"/>
              <a:sym typeface="Sniglet"/>
            </a:endParaRPr>
          </a:p>
        </p:txBody>
      </p:sp>
      <p:sp>
        <p:nvSpPr>
          <p:cNvPr id="279" name="Google Shape;279;p41"/>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2"/>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6" name="Google Shape;286;p42"/>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r>
              <a:t/>
            </a:r>
            <a:endParaRPr b="1" sz="1600">
              <a:solidFill>
                <a:schemeClr val="lt1"/>
              </a:solidFill>
              <a:latin typeface="Sniglet"/>
              <a:ea typeface="Sniglet"/>
              <a:cs typeface="Sniglet"/>
              <a:sym typeface="Sniglet"/>
            </a:endParaRPr>
          </a:p>
        </p:txBody>
      </p:sp>
      <p:sp>
        <p:nvSpPr>
          <p:cNvPr id="287" name="Google Shape;287;p42"/>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88" name="Google Shape;288;p42"/>
          <p:cNvSpPr txBox="1"/>
          <p:nvPr/>
        </p:nvSpPr>
        <p:spPr>
          <a:xfrm>
            <a:off x="1654550" y="1396100"/>
            <a:ext cx="5172300" cy="549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Data Analysis Process</a:t>
            </a:r>
            <a:endParaRPr sz="2200">
              <a:solidFill>
                <a:srgbClr val="FF9900"/>
              </a:solidFill>
              <a:latin typeface="Sniglet"/>
              <a:ea typeface="Sniglet"/>
              <a:cs typeface="Sniglet"/>
              <a:sym typeface="Sniglet"/>
            </a:endParaRPr>
          </a:p>
        </p:txBody>
      </p:sp>
      <p:sp>
        <p:nvSpPr>
          <p:cNvPr id="289" name="Google Shape;289;p42"/>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0" name="Google Shape;290;p42"/>
          <p:cNvPicPr preferRelativeResize="0"/>
          <p:nvPr/>
        </p:nvPicPr>
        <p:blipFill rotWithShape="1">
          <a:blip r:embed="rId3">
            <a:alphaModFix/>
          </a:blip>
          <a:srcRect b="8415" l="8535" r="6198" t="13520"/>
          <a:stretch/>
        </p:blipFill>
        <p:spPr>
          <a:xfrm>
            <a:off x="2630225" y="2072758"/>
            <a:ext cx="2784300" cy="24534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3"/>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97" name="Google Shape;297;p43"/>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t/>
            </a:r>
            <a:endParaRPr>
              <a:solidFill>
                <a:schemeClr val="lt1"/>
              </a:solidFill>
              <a:latin typeface="Sniglet"/>
              <a:ea typeface="Sniglet"/>
              <a:cs typeface="Sniglet"/>
              <a:sym typeface="Sniglet"/>
            </a:endParaRPr>
          </a:p>
          <a:p>
            <a:pPr indent="0" lvl="0" marL="457200" rtl="0" algn="l">
              <a:lnSpc>
                <a:spcPct val="115000"/>
              </a:lnSpc>
              <a:spcBef>
                <a:spcPts val="1000"/>
              </a:spcBef>
              <a:spcAft>
                <a:spcPts val="0"/>
              </a:spcAft>
              <a:buNone/>
            </a:pPr>
            <a:r>
              <a:t/>
            </a:r>
            <a:endParaRPr>
              <a:solidFill>
                <a:schemeClr val="lt1"/>
              </a:solidFill>
              <a:latin typeface="Sniglet"/>
              <a:ea typeface="Sniglet"/>
              <a:cs typeface="Sniglet"/>
              <a:sym typeface="Sniglet"/>
            </a:endParaRPr>
          </a:p>
          <a:p>
            <a:pPr indent="-317500" lvl="0" marL="457200" rtl="0" algn="l">
              <a:lnSpc>
                <a:spcPct val="115000"/>
              </a:lnSpc>
              <a:spcBef>
                <a:spcPts val="1000"/>
              </a:spcBef>
              <a:spcAft>
                <a:spcPts val="0"/>
              </a:spcAft>
              <a:buClr>
                <a:schemeClr val="lt1"/>
              </a:buClr>
              <a:buSzPts val="1400"/>
              <a:buFont typeface="Sniglet"/>
              <a:buChar char="●"/>
            </a:pPr>
            <a:r>
              <a:rPr lang="en">
                <a:solidFill>
                  <a:schemeClr val="lt1"/>
                </a:solidFill>
                <a:latin typeface="Sniglet"/>
                <a:ea typeface="Sniglet"/>
                <a:cs typeface="Sniglet"/>
                <a:sym typeface="Sniglet"/>
              </a:rPr>
              <a:t>Data visualization tools</a:t>
            </a:r>
            <a:endParaRPr>
              <a:solidFill>
                <a:schemeClr val="lt1"/>
              </a:solidFill>
              <a:latin typeface="Sniglet"/>
              <a:ea typeface="Sniglet"/>
              <a:cs typeface="Sniglet"/>
              <a:sym typeface="Sniglet"/>
            </a:endParaRPr>
          </a:p>
          <a:p>
            <a:pPr indent="-317500" lvl="0" marL="457200" rtl="0" algn="l">
              <a:lnSpc>
                <a:spcPct val="115000"/>
              </a:lnSpc>
              <a:spcBef>
                <a:spcPts val="0"/>
              </a:spcBef>
              <a:spcAft>
                <a:spcPts val="0"/>
              </a:spcAft>
              <a:buClr>
                <a:schemeClr val="lt1"/>
              </a:buClr>
              <a:buSzPts val="1400"/>
              <a:buFont typeface="Sniglet"/>
              <a:buChar char="●"/>
            </a:pPr>
            <a:r>
              <a:rPr lang="en">
                <a:solidFill>
                  <a:schemeClr val="lt1"/>
                </a:solidFill>
                <a:latin typeface="Sniglet"/>
                <a:ea typeface="Sniglet"/>
                <a:cs typeface="Sniglet"/>
                <a:sym typeface="Sniglet"/>
              </a:rPr>
              <a:t>SQL</a:t>
            </a:r>
            <a:endParaRPr>
              <a:solidFill>
                <a:schemeClr val="lt1"/>
              </a:solidFill>
              <a:latin typeface="Sniglet"/>
              <a:ea typeface="Sniglet"/>
              <a:cs typeface="Sniglet"/>
              <a:sym typeface="Sniglet"/>
            </a:endParaRPr>
          </a:p>
          <a:p>
            <a:pPr indent="-317500" lvl="0" marL="457200" rtl="0" algn="l">
              <a:lnSpc>
                <a:spcPct val="115000"/>
              </a:lnSpc>
              <a:spcBef>
                <a:spcPts val="0"/>
              </a:spcBef>
              <a:spcAft>
                <a:spcPts val="0"/>
              </a:spcAft>
              <a:buClr>
                <a:schemeClr val="lt1"/>
              </a:buClr>
              <a:buSzPts val="1400"/>
              <a:buFont typeface="Sniglet"/>
              <a:buChar char="●"/>
            </a:pPr>
            <a:r>
              <a:rPr lang="en">
                <a:solidFill>
                  <a:schemeClr val="lt1"/>
                </a:solidFill>
                <a:latin typeface="Sniglet"/>
                <a:ea typeface="Sniglet"/>
                <a:cs typeface="Sniglet"/>
                <a:sym typeface="Sniglet"/>
              </a:rPr>
              <a:t>Programming tools</a:t>
            </a:r>
            <a:endParaRPr>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Data manipulation and analysis libraries</a:t>
            </a:r>
            <a:endParaRPr sz="1300">
              <a:solidFill>
                <a:schemeClr val="lt1"/>
              </a:solidFill>
              <a:latin typeface="Sniglet"/>
              <a:ea typeface="Sniglet"/>
              <a:cs typeface="Sniglet"/>
              <a:sym typeface="Sniglet"/>
            </a:endParaRPr>
          </a:p>
          <a:p>
            <a:pPr indent="-317500" lvl="0" marL="457200" rtl="0" algn="l">
              <a:lnSpc>
                <a:spcPct val="115000"/>
              </a:lnSpc>
              <a:spcBef>
                <a:spcPts val="0"/>
              </a:spcBef>
              <a:spcAft>
                <a:spcPts val="0"/>
              </a:spcAft>
              <a:buClr>
                <a:schemeClr val="lt1"/>
              </a:buClr>
              <a:buSzPts val="1400"/>
              <a:buFont typeface="Sniglet"/>
              <a:buChar char="●"/>
            </a:pPr>
            <a:r>
              <a:rPr lang="en">
                <a:solidFill>
                  <a:schemeClr val="lt1"/>
                </a:solidFill>
                <a:latin typeface="Sniglet"/>
                <a:ea typeface="Sniglet"/>
                <a:cs typeface="Sniglet"/>
                <a:sym typeface="Sniglet"/>
              </a:rPr>
              <a:t>Microsoft Excel</a:t>
            </a:r>
            <a:endParaRPr>
              <a:solidFill>
                <a:schemeClr val="lt1"/>
              </a:solidFill>
              <a:latin typeface="Sniglet"/>
              <a:ea typeface="Sniglet"/>
              <a:cs typeface="Sniglet"/>
              <a:sym typeface="Sniglet"/>
            </a:endParaRPr>
          </a:p>
          <a:p>
            <a:pPr indent="0" lvl="0" marL="457200" rtl="0" algn="l">
              <a:lnSpc>
                <a:spcPct val="115000"/>
              </a:lnSpc>
              <a:spcBef>
                <a:spcPts val="1000"/>
              </a:spcBef>
              <a:spcAft>
                <a:spcPts val="0"/>
              </a:spcAft>
              <a:buNone/>
            </a:pPr>
            <a:r>
              <a:t/>
            </a:r>
            <a:endParaRPr>
              <a:solidFill>
                <a:schemeClr val="lt1"/>
              </a:solidFill>
              <a:latin typeface="Sniglet"/>
              <a:ea typeface="Sniglet"/>
              <a:cs typeface="Sniglet"/>
              <a:sym typeface="Sniglet"/>
            </a:endParaRPr>
          </a:p>
        </p:txBody>
      </p:sp>
      <p:sp>
        <p:nvSpPr>
          <p:cNvPr id="298" name="Google Shape;298;p43"/>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299" name="Google Shape;299;p43"/>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Tools for Data Analysis</a:t>
            </a:r>
            <a:endParaRPr sz="3000">
              <a:solidFill>
                <a:srgbClr val="FF9900"/>
              </a:solidFill>
              <a:latin typeface="Sniglet"/>
              <a:ea typeface="Sniglet"/>
              <a:cs typeface="Sniglet"/>
              <a:sym typeface="Sniglet"/>
            </a:endParaRPr>
          </a:p>
        </p:txBody>
      </p:sp>
      <p:sp>
        <p:nvSpPr>
          <p:cNvPr id="300" name="Google Shape;300;p43"/>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9" name="Google Shape;129;p26"/>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130" name="Google Shape;130;p26"/>
          <p:cNvSpPr/>
          <p:nvPr/>
        </p:nvSpPr>
        <p:spPr>
          <a:xfrm>
            <a:off x="4141750" y="281249"/>
            <a:ext cx="788694" cy="805193"/>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6"/>
          <p:cNvSpPr/>
          <p:nvPr/>
        </p:nvSpPr>
        <p:spPr>
          <a:xfrm>
            <a:off x="4348315" y="484053"/>
            <a:ext cx="373873" cy="479695"/>
          </a:xfrm>
          <a:custGeom>
            <a:rect b="b" l="l" r="r" t="t"/>
            <a:pathLst>
              <a:path extrusionOk="0" h="21949" w="17107">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6"/>
          <p:cNvSpPr txBox="1"/>
          <p:nvPr/>
        </p:nvSpPr>
        <p:spPr>
          <a:xfrm>
            <a:off x="835275" y="1825375"/>
            <a:ext cx="7473300" cy="283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chemeClr val="lt1"/>
                </a:solidFill>
              </a:rPr>
              <a:t>At the end of the class, participants should be able to :</a:t>
            </a:r>
            <a:endParaRPr sz="1300">
              <a:solidFill>
                <a:schemeClr val="lt1"/>
              </a:solidFill>
            </a:endParaRPr>
          </a:p>
          <a:p>
            <a:pPr indent="-311150" lvl="0" marL="457200" rtl="0" algn="l">
              <a:lnSpc>
                <a:spcPct val="100000"/>
              </a:lnSpc>
              <a:spcBef>
                <a:spcPts val="1200"/>
              </a:spcBef>
              <a:spcAft>
                <a:spcPts val="0"/>
              </a:spcAft>
              <a:buClr>
                <a:schemeClr val="lt1"/>
              </a:buClr>
              <a:buSzPts val="1300"/>
              <a:buFont typeface="Arial"/>
              <a:buChar char="★"/>
            </a:pPr>
            <a:r>
              <a:rPr lang="en" sz="1300">
                <a:solidFill>
                  <a:schemeClr val="lt1"/>
                </a:solidFill>
              </a:rPr>
              <a:t>Define and differentiate between Data Science, Data analysis and Data Engineering.</a:t>
            </a:r>
            <a:endParaRPr sz="1300">
              <a:solidFill>
                <a:schemeClr val="lt1"/>
              </a:solidFill>
            </a:endParaRPr>
          </a:p>
          <a:p>
            <a:pPr indent="-311150" lvl="0" marL="457200" rtl="0" algn="l">
              <a:lnSpc>
                <a:spcPct val="100000"/>
              </a:lnSpc>
              <a:spcBef>
                <a:spcPts val="0"/>
              </a:spcBef>
              <a:spcAft>
                <a:spcPts val="0"/>
              </a:spcAft>
              <a:buClr>
                <a:schemeClr val="lt1"/>
              </a:buClr>
              <a:buSzPts val="1300"/>
              <a:buFont typeface="Arial"/>
              <a:buChar char="★"/>
            </a:pPr>
            <a:r>
              <a:rPr lang="en" sz="1300">
                <a:solidFill>
                  <a:schemeClr val="lt1"/>
                </a:solidFill>
              </a:rPr>
              <a:t>Know the difference between descriptive, prescriptive, diagnostic and predictive analytics.</a:t>
            </a:r>
            <a:endParaRPr sz="1300">
              <a:solidFill>
                <a:schemeClr val="lt1"/>
              </a:solidFill>
            </a:endParaRPr>
          </a:p>
          <a:p>
            <a:pPr indent="-311150" lvl="0" marL="457200" rtl="0" algn="l">
              <a:lnSpc>
                <a:spcPct val="100000"/>
              </a:lnSpc>
              <a:spcBef>
                <a:spcPts val="0"/>
              </a:spcBef>
              <a:spcAft>
                <a:spcPts val="0"/>
              </a:spcAft>
              <a:buClr>
                <a:schemeClr val="lt1"/>
              </a:buClr>
              <a:buSzPts val="1300"/>
              <a:buFont typeface="Arial"/>
              <a:buChar char="★"/>
            </a:pPr>
            <a:r>
              <a:rPr lang="en" sz="1300">
                <a:solidFill>
                  <a:schemeClr val="lt1"/>
                </a:solidFill>
              </a:rPr>
              <a:t>Know the difference between Structured, Semi-structured and Unstructured data.</a:t>
            </a:r>
            <a:endParaRPr sz="1300">
              <a:solidFill>
                <a:schemeClr val="lt1"/>
              </a:solidFill>
            </a:endParaRPr>
          </a:p>
          <a:p>
            <a:pPr indent="-311150" lvl="0" marL="457200" rtl="0" algn="l">
              <a:lnSpc>
                <a:spcPct val="100000"/>
              </a:lnSpc>
              <a:spcBef>
                <a:spcPts val="0"/>
              </a:spcBef>
              <a:spcAft>
                <a:spcPts val="0"/>
              </a:spcAft>
              <a:buClr>
                <a:schemeClr val="lt1"/>
              </a:buClr>
              <a:buSzPts val="1300"/>
              <a:buFont typeface="Arial"/>
              <a:buChar char="★"/>
            </a:pPr>
            <a:r>
              <a:rPr lang="en" sz="1300">
                <a:solidFill>
                  <a:schemeClr val="lt1"/>
                </a:solidFill>
              </a:rPr>
              <a:t>Know some of the basic application of Data Science to business.</a:t>
            </a:r>
            <a:endParaRPr sz="1300">
              <a:solidFill>
                <a:schemeClr val="lt1"/>
              </a:solidFill>
            </a:endParaRPr>
          </a:p>
          <a:p>
            <a:pPr indent="-311150" lvl="0" marL="457200" rtl="0" algn="l">
              <a:lnSpc>
                <a:spcPct val="100000"/>
              </a:lnSpc>
              <a:spcBef>
                <a:spcPts val="0"/>
              </a:spcBef>
              <a:spcAft>
                <a:spcPts val="0"/>
              </a:spcAft>
              <a:buClr>
                <a:schemeClr val="lt1"/>
              </a:buClr>
              <a:buSzPts val="1300"/>
              <a:buFont typeface="Arial"/>
              <a:buChar char="★"/>
            </a:pPr>
            <a:r>
              <a:rPr lang="en" sz="1300">
                <a:solidFill>
                  <a:schemeClr val="lt1"/>
                </a:solidFill>
              </a:rPr>
              <a:t>Know some of the tools or languages that cut across the field of data.</a:t>
            </a:r>
            <a:endParaRPr sz="1300">
              <a:solidFill>
                <a:schemeClr val="lt1"/>
              </a:solidFill>
            </a:endParaRPr>
          </a:p>
          <a:p>
            <a:pPr indent="-311150" lvl="0" marL="457200" rtl="0" algn="l">
              <a:lnSpc>
                <a:spcPct val="100000"/>
              </a:lnSpc>
              <a:spcBef>
                <a:spcPts val="0"/>
              </a:spcBef>
              <a:spcAft>
                <a:spcPts val="0"/>
              </a:spcAft>
              <a:buClr>
                <a:schemeClr val="lt1"/>
              </a:buClr>
              <a:buSzPts val="1300"/>
              <a:buFont typeface="Arial"/>
              <a:buChar char="★"/>
            </a:pPr>
            <a:r>
              <a:rPr lang="en" sz="1300">
                <a:solidFill>
                  <a:schemeClr val="lt1"/>
                </a:solidFill>
              </a:rPr>
              <a:t>Know the different aspects of statistics as it applies to data and inference generation from data.</a:t>
            </a:r>
            <a:endParaRPr sz="1300">
              <a:solidFill>
                <a:schemeClr val="lt1"/>
              </a:solidFill>
            </a:endParaRPr>
          </a:p>
        </p:txBody>
      </p:sp>
      <p:sp>
        <p:nvSpPr>
          <p:cNvPr id="133" name="Google Shape;133;p26"/>
          <p:cNvSpPr txBox="1"/>
          <p:nvPr>
            <p:ph idx="4294967295" type="title"/>
          </p:nvPr>
        </p:nvSpPr>
        <p:spPr>
          <a:xfrm>
            <a:off x="907875" y="1248900"/>
            <a:ext cx="7025400" cy="638400"/>
          </a:xfrm>
          <a:prstGeom prst="rect">
            <a:avLst/>
          </a:prstGeom>
          <a:noFill/>
          <a:ln>
            <a:noFill/>
          </a:ln>
        </p:spPr>
        <p:txBody>
          <a:bodyPr anchorCtr="0" anchor="t" bIns="91425" lIns="91425" spcFirstLastPara="1" rIns="91425" wrap="square" tIns="91425">
            <a:noAutofit/>
          </a:bodyPr>
          <a:lstStyle/>
          <a:p>
            <a:pPr indent="0" lvl="0" marL="1828800" rtl="0" algn="l">
              <a:lnSpc>
                <a:spcPct val="100000"/>
              </a:lnSpc>
              <a:spcBef>
                <a:spcPts val="0"/>
              </a:spcBef>
              <a:spcAft>
                <a:spcPts val="0"/>
              </a:spcAft>
              <a:buSzPts val="2600"/>
              <a:buNone/>
            </a:pPr>
            <a:r>
              <a:rPr lang="en">
                <a:solidFill>
                  <a:srgbClr val="FF9900"/>
                </a:solidFill>
                <a:latin typeface="Sniglet"/>
                <a:ea typeface="Sniglet"/>
                <a:cs typeface="Sniglet"/>
                <a:sym typeface="Sniglet"/>
              </a:rPr>
              <a:t>Learning Objectives</a:t>
            </a:r>
            <a:endParaRPr>
              <a:solidFill>
                <a:srgbClr val="FF9900"/>
              </a:solidFill>
              <a:latin typeface="Sniglet"/>
              <a:ea typeface="Sniglet"/>
              <a:cs typeface="Sniglet"/>
              <a:sym typeface="Snigle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4"/>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07" name="Google Shape;307;p44"/>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lt1"/>
              </a:solidFill>
              <a:latin typeface="Sniglet"/>
              <a:ea typeface="Sniglet"/>
              <a:cs typeface="Sniglet"/>
              <a:sym typeface="Sniglet"/>
            </a:endParaRPr>
          </a:p>
          <a:p>
            <a:pPr indent="0" lvl="0" marL="0" rtl="0" algn="just">
              <a:lnSpc>
                <a:spcPct val="115000"/>
              </a:lnSpc>
              <a:spcBef>
                <a:spcPts val="1200"/>
              </a:spcBef>
              <a:spcAft>
                <a:spcPts val="0"/>
              </a:spcAft>
              <a:buNone/>
            </a:pPr>
            <a:r>
              <a:t/>
            </a:r>
            <a:endParaRPr>
              <a:solidFill>
                <a:schemeClr val="lt1"/>
              </a:solidFill>
              <a:latin typeface="Sniglet"/>
              <a:ea typeface="Sniglet"/>
              <a:cs typeface="Sniglet"/>
              <a:sym typeface="Sniglet"/>
            </a:endParaRPr>
          </a:p>
          <a:p>
            <a:pPr indent="0" lvl="0" marL="0" rtl="0" algn="just">
              <a:lnSpc>
                <a:spcPct val="115000"/>
              </a:lnSpc>
              <a:spcBef>
                <a:spcPts val="1200"/>
              </a:spcBef>
              <a:spcAft>
                <a:spcPts val="1200"/>
              </a:spcAft>
              <a:buNone/>
            </a:pPr>
            <a:r>
              <a:rPr lang="en">
                <a:solidFill>
                  <a:schemeClr val="lt1"/>
                </a:solidFill>
                <a:latin typeface="Sniglet"/>
                <a:ea typeface="Sniglet"/>
                <a:cs typeface="Sniglet"/>
                <a:sym typeface="Sniglet"/>
              </a:rPr>
              <a:t>Data Engineering is concerned with assisting data scientists and data analysts in their daily tasks. It entails building data pipelines, designing architectures, storing data efficiently, and making massive amounts of data easily accessible to data scientists and analysts. It also entails utilizing tools to unearth hidden insights in your data.</a:t>
            </a:r>
            <a:endParaRPr>
              <a:solidFill>
                <a:schemeClr val="lt1"/>
              </a:solidFill>
              <a:latin typeface="Sniglet"/>
              <a:ea typeface="Sniglet"/>
              <a:cs typeface="Sniglet"/>
              <a:sym typeface="Sniglet"/>
            </a:endParaRPr>
          </a:p>
        </p:txBody>
      </p:sp>
      <p:sp>
        <p:nvSpPr>
          <p:cNvPr id="308" name="Google Shape;308;p44"/>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09" name="Google Shape;309;p44"/>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Data Engineering</a:t>
            </a:r>
            <a:endParaRPr sz="3000">
              <a:solidFill>
                <a:srgbClr val="FF9900"/>
              </a:solidFill>
              <a:latin typeface="Sniglet"/>
              <a:ea typeface="Sniglet"/>
              <a:cs typeface="Sniglet"/>
              <a:sym typeface="Sniglet"/>
            </a:endParaRPr>
          </a:p>
        </p:txBody>
      </p:sp>
      <p:sp>
        <p:nvSpPr>
          <p:cNvPr id="310" name="Google Shape;310;p44"/>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5"/>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7" name="Google Shape;317;p45"/>
          <p:cNvSpPr txBox="1"/>
          <p:nvPr/>
        </p:nvSpPr>
        <p:spPr>
          <a:xfrm>
            <a:off x="899800" y="2103250"/>
            <a:ext cx="7500000" cy="23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9900"/>
                </a:solidFill>
              </a:rPr>
              <a:t>				</a:t>
            </a:r>
            <a:r>
              <a:rPr b="1" lang="en" sz="1600">
                <a:solidFill>
                  <a:srgbClr val="FF9900"/>
                </a:solidFill>
              </a:rPr>
              <a:t>Extract Transform Load</a:t>
            </a:r>
            <a:endParaRPr b="1" sz="1600">
              <a:solidFill>
                <a:srgbClr val="FF9900"/>
              </a:solidFill>
            </a:endParaRPr>
          </a:p>
          <a:p>
            <a:pPr indent="0" lvl="0" marL="0" rtl="0" algn="l">
              <a:lnSpc>
                <a:spcPct val="115000"/>
              </a:lnSpc>
              <a:spcBef>
                <a:spcPts val="800"/>
              </a:spcBef>
              <a:spcAft>
                <a:spcPts val="0"/>
              </a:spcAft>
              <a:buNone/>
            </a:pPr>
            <a:r>
              <a:rPr lang="en" sz="1300">
                <a:solidFill>
                  <a:schemeClr val="lt1"/>
                </a:solidFill>
                <a:latin typeface="Sniglet"/>
                <a:ea typeface="Sniglet"/>
                <a:cs typeface="Sniglet"/>
                <a:sym typeface="Sniglet"/>
              </a:rPr>
              <a:t>The </a:t>
            </a:r>
            <a:r>
              <a:rPr b="1" lang="en" sz="1300">
                <a:solidFill>
                  <a:schemeClr val="lt1"/>
                </a:solidFill>
              </a:rPr>
              <a:t>ETL process</a:t>
            </a:r>
            <a:r>
              <a:rPr lang="en" sz="1300">
                <a:solidFill>
                  <a:schemeClr val="lt1"/>
                </a:solidFill>
              </a:rPr>
              <a:t> </a:t>
            </a:r>
            <a:r>
              <a:rPr lang="en" sz="1300">
                <a:solidFill>
                  <a:schemeClr val="lt1"/>
                </a:solidFill>
                <a:latin typeface="Sniglet"/>
                <a:ea typeface="Sniglet"/>
                <a:cs typeface="Sniglet"/>
                <a:sym typeface="Sniglet"/>
              </a:rPr>
              <a:t>(Extract, Transform, Load) is a fundamental procedure in data management, particularly in data warehousing, where large volumes of data from various sources are processed and integrated. It involves three key steps</a:t>
            </a:r>
            <a:endParaRPr sz="1300">
              <a:solidFill>
                <a:schemeClr val="lt1"/>
              </a:solidFill>
              <a:latin typeface="Sniglet"/>
              <a:ea typeface="Sniglet"/>
              <a:cs typeface="Sniglet"/>
              <a:sym typeface="Sniglet"/>
            </a:endParaRPr>
          </a:p>
          <a:p>
            <a:pPr indent="-311150" lvl="0" marL="457200" rtl="0" algn="l">
              <a:lnSpc>
                <a:spcPct val="115000"/>
              </a:lnSpc>
              <a:spcBef>
                <a:spcPts val="80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Extract</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Transform </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Load</a:t>
            </a:r>
            <a:endParaRPr sz="1300">
              <a:solidFill>
                <a:schemeClr val="lt1"/>
              </a:solidFill>
              <a:latin typeface="Sniglet"/>
              <a:ea typeface="Sniglet"/>
              <a:cs typeface="Sniglet"/>
              <a:sym typeface="Sniglet"/>
            </a:endParaRPr>
          </a:p>
        </p:txBody>
      </p:sp>
      <p:sp>
        <p:nvSpPr>
          <p:cNvPr id="318" name="Google Shape;318;p45"/>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19" name="Google Shape;319;p45"/>
          <p:cNvSpPr txBox="1"/>
          <p:nvPr/>
        </p:nvSpPr>
        <p:spPr>
          <a:xfrm>
            <a:off x="899800" y="1319900"/>
            <a:ext cx="5785200" cy="5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Type of Data Engineering Pipeline</a:t>
            </a:r>
            <a:endParaRPr sz="3000">
              <a:solidFill>
                <a:srgbClr val="FF9900"/>
              </a:solidFill>
              <a:latin typeface="Sniglet"/>
              <a:ea typeface="Sniglet"/>
              <a:cs typeface="Sniglet"/>
              <a:sym typeface="Sniglet"/>
            </a:endParaRPr>
          </a:p>
        </p:txBody>
      </p:sp>
      <p:sp>
        <p:nvSpPr>
          <p:cNvPr id="320" name="Google Shape;320;p45"/>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6"/>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6"/>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27" name="Google Shape;327;p46"/>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Programming tools</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Data engineering frameworks</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Data storage and warehousing</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Cloud platforms</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Version control</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Containers</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Data quality tools</a:t>
            </a:r>
            <a:endParaRPr sz="1300">
              <a:solidFill>
                <a:schemeClr val="lt1"/>
              </a:solidFill>
              <a:latin typeface="Sniglet"/>
              <a:ea typeface="Sniglet"/>
              <a:cs typeface="Sniglet"/>
              <a:sym typeface="Sniglet"/>
            </a:endParaRPr>
          </a:p>
          <a:p>
            <a:pPr indent="-311150" lvl="0" marL="457200" rtl="0" algn="l">
              <a:lnSpc>
                <a:spcPct val="115000"/>
              </a:lnSpc>
              <a:spcBef>
                <a:spcPts val="0"/>
              </a:spcBef>
              <a:spcAft>
                <a:spcPts val="0"/>
              </a:spcAft>
              <a:buClr>
                <a:schemeClr val="lt1"/>
              </a:buClr>
              <a:buSzPts val="1300"/>
              <a:buFont typeface="Sniglet"/>
              <a:buChar char="●"/>
            </a:pPr>
            <a:r>
              <a:rPr lang="en" sz="1300">
                <a:solidFill>
                  <a:schemeClr val="lt1"/>
                </a:solidFill>
                <a:latin typeface="Sniglet"/>
                <a:ea typeface="Sniglet"/>
                <a:cs typeface="Sniglet"/>
                <a:sym typeface="Sniglet"/>
              </a:rPr>
              <a:t>Data governance tools</a:t>
            </a:r>
            <a:endParaRPr sz="1300">
              <a:solidFill>
                <a:schemeClr val="lt1"/>
              </a:solidFill>
              <a:latin typeface="Sniglet"/>
              <a:ea typeface="Sniglet"/>
              <a:cs typeface="Sniglet"/>
              <a:sym typeface="Sniglet"/>
            </a:endParaRPr>
          </a:p>
          <a:p>
            <a:pPr indent="0" lvl="0" marL="914400" rtl="0" algn="l">
              <a:lnSpc>
                <a:spcPct val="115000"/>
              </a:lnSpc>
              <a:spcBef>
                <a:spcPts val="0"/>
              </a:spcBef>
              <a:spcAft>
                <a:spcPts val="0"/>
              </a:spcAft>
              <a:buNone/>
            </a:pPr>
            <a:r>
              <a:t/>
            </a:r>
            <a:endParaRPr sz="1300">
              <a:solidFill>
                <a:schemeClr val="lt1"/>
              </a:solidFill>
              <a:latin typeface="Sniglet"/>
              <a:ea typeface="Sniglet"/>
              <a:cs typeface="Sniglet"/>
              <a:sym typeface="Sniglet"/>
            </a:endParaRPr>
          </a:p>
        </p:txBody>
      </p:sp>
      <p:sp>
        <p:nvSpPr>
          <p:cNvPr id="328" name="Google Shape;328;p46"/>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29" name="Google Shape;329;p46"/>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3000">
                <a:solidFill>
                  <a:srgbClr val="FF9900"/>
                </a:solidFill>
                <a:latin typeface="Sniglet"/>
                <a:ea typeface="Sniglet"/>
                <a:cs typeface="Sniglet"/>
                <a:sym typeface="Sniglet"/>
              </a:rPr>
              <a:t>Data Engineering</a:t>
            </a:r>
            <a:endParaRPr sz="3000">
              <a:solidFill>
                <a:srgbClr val="FF9900"/>
              </a:solidFill>
              <a:latin typeface="Sniglet"/>
              <a:ea typeface="Sniglet"/>
              <a:cs typeface="Sniglet"/>
              <a:sym typeface="Sniglet"/>
            </a:endParaRPr>
          </a:p>
        </p:txBody>
      </p:sp>
      <p:sp>
        <p:nvSpPr>
          <p:cNvPr id="330" name="Google Shape;330;p46"/>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7"/>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7" name="Google Shape;337;p47"/>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chemeClr val="lt1"/>
              </a:solidFill>
            </a:endParaRPr>
          </a:p>
          <a:p>
            <a:pPr indent="0" lvl="0" marL="0" rtl="0" algn="l">
              <a:lnSpc>
                <a:spcPct val="115000"/>
              </a:lnSpc>
              <a:spcBef>
                <a:spcPts val="0"/>
              </a:spcBef>
              <a:spcAft>
                <a:spcPts val="0"/>
              </a:spcAft>
              <a:buNone/>
            </a:pPr>
            <a:r>
              <a:rPr lang="en" sz="1300">
                <a:solidFill>
                  <a:schemeClr val="lt1"/>
                </a:solidFill>
              </a:rPr>
              <a:t>Statistical analysis is broadly being divided into;</a:t>
            </a:r>
            <a:endParaRPr sz="1300">
              <a:solidFill>
                <a:schemeClr val="lt1"/>
              </a:solidFill>
            </a:endParaRPr>
          </a:p>
          <a:p>
            <a:pPr indent="-311150" lvl="0" marL="457200" rtl="0" algn="l">
              <a:lnSpc>
                <a:spcPct val="115000"/>
              </a:lnSpc>
              <a:spcBef>
                <a:spcPts val="0"/>
              </a:spcBef>
              <a:spcAft>
                <a:spcPts val="0"/>
              </a:spcAft>
              <a:buClr>
                <a:schemeClr val="lt1"/>
              </a:buClr>
              <a:buSzPts val="1300"/>
              <a:buAutoNum type="alphaLcPeriod"/>
            </a:pPr>
            <a:r>
              <a:rPr lang="en" sz="1300">
                <a:solidFill>
                  <a:schemeClr val="lt1"/>
                </a:solidFill>
              </a:rPr>
              <a:t>Descriptive Statistics.</a:t>
            </a:r>
            <a:endParaRPr sz="1300">
              <a:solidFill>
                <a:schemeClr val="lt1"/>
              </a:solidFill>
            </a:endParaRPr>
          </a:p>
          <a:p>
            <a:pPr indent="-311150" lvl="0" marL="457200" rtl="0" algn="l">
              <a:lnSpc>
                <a:spcPct val="115000"/>
              </a:lnSpc>
              <a:spcBef>
                <a:spcPts val="0"/>
              </a:spcBef>
              <a:spcAft>
                <a:spcPts val="0"/>
              </a:spcAft>
              <a:buClr>
                <a:schemeClr val="lt1"/>
              </a:buClr>
              <a:buSzPts val="1300"/>
              <a:buAutoNum type="alphaLcPeriod"/>
            </a:pPr>
            <a:r>
              <a:rPr lang="en" sz="1300">
                <a:solidFill>
                  <a:schemeClr val="lt1"/>
                </a:solidFill>
              </a:rPr>
              <a:t>Predictive Statistics.</a:t>
            </a:r>
            <a:endParaRPr sz="1300">
              <a:solidFill>
                <a:schemeClr val="lt1"/>
              </a:solidFill>
            </a:endParaRPr>
          </a:p>
          <a:p>
            <a:pPr indent="-311150" lvl="0" marL="457200" rtl="0" algn="l">
              <a:lnSpc>
                <a:spcPct val="115000"/>
              </a:lnSpc>
              <a:spcBef>
                <a:spcPts val="0"/>
              </a:spcBef>
              <a:spcAft>
                <a:spcPts val="0"/>
              </a:spcAft>
              <a:buClr>
                <a:schemeClr val="lt1"/>
              </a:buClr>
              <a:buSzPts val="1300"/>
              <a:buAutoNum type="alphaLcPeriod"/>
            </a:pPr>
            <a:r>
              <a:rPr lang="en" sz="1300">
                <a:solidFill>
                  <a:schemeClr val="lt1"/>
                </a:solidFill>
              </a:rPr>
              <a:t>Diagnostic</a:t>
            </a:r>
            <a:r>
              <a:rPr lang="en" sz="1300">
                <a:solidFill>
                  <a:schemeClr val="lt1"/>
                </a:solidFill>
              </a:rPr>
              <a:t> Statistics</a:t>
            </a:r>
            <a:endParaRPr sz="1300">
              <a:solidFill>
                <a:schemeClr val="lt1"/>
              </a:solidFill>
            </a:endParaRPr>
          </a:p>
          <a:p>
            <a:pPr indent="-311150" lvl="0" marL="457200" rtl="0" algn="l">
              <a:lnSpc>
                <a:spcPct val="115000"/>
              </a:lnSpc>
              <a:spcBef>
                <a:spcPts val="0"/>
              </a:spcBef>
              <a:spcAft>
                <a:spcPts val="0"/>
              </a:spcAft>
              <a:buClr>
                <a:schemeClr val="lt1"/>
              </a:buClr>
              <a:buSzPts val="1300"/>
              <a:buAutoNum type="alphaLcPeriod"/>
            </a:pPr>
            <a:r>
              <a:rPr lang="en" sz="1300">
                <a:solidFill>
                  <a:schemeClr val="lt1"/>
                </a:solidFill>
              </a:rPr>
              <a:t>Prescriptive Statistics</a:t>
            </a:r>
            <a:endParaRPr sz="1300">
              <a:solidFill>
                <a:schemeClr val="lt1"/>
              </a:solidFill>
            </a:endParaRPr>
          </a:p>
        </p:txBody>
      </p:sp>
      <p:sp>
        <p:nvSpPr>
          <p:cNvPr id="338" name="Google Shape;338;p47"/>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39" name="Google Shape;339;p47"/>
          <p:cNvSpPr txBox="1"/>
          <p:nvPr/>
        </p:nvSpPr>
        <p:spPr>
          <a:xfrm>
            <a:off x="1252325" y="1396100"/>
            <a:ext cx="5432400" cy="54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2500">
                <a:solidFill>
                  <a:srgbClr val="FF9900"/>
                </a:solidFill>
              </a:rPr>
              <a:t>Types of Statistical Analysis</a:t>
            </a:r>
            <a:endParaRPr sz="2500">
              <a:solidFill>
                <a:srgbClr val="FF9900"/>
              </a:solidFill>
            </a:endParaRPr>
          </a:p>
        </p:txBody>
      </p:sp>
      <p:sp>
        <p:nvSpPr>
          <p:cNvPr id="340" name="Google Shape;340;p47"/>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8"/>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7" name="Google Shape;347;p48"/>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sz="1300">
              <a:solidFill>
                <a:schemeClr val="lt1"/>
              </a:solidFill>
            </a:endParaRPr>
          </a:p>
          <a:p>
            <a:pPr indent="0" lvl="0" marL="0" rtl="0" algn="l">
              <a:lnSpc>
                <a:spcPct val="115000"/>
              </a:lnSpc>
              <a:spcBef>
                <a:spcPts val="1400"/>
              </a:spcBef>
              <a:spcAft>
                <a:spcPts val="0"/>
              </a:spcAft>
              <a:buNone/>
            </a:pPr>
            <a:r>
              <a:rPr lang="en" sz="1300">
                <a:solidFill>
                  <a:schemeClr val="lt1"/>
                </a:solidFill>
              </a:rPr>
              <a:t>This summaries and </a:t>
            </a:r>
            <a:r>
              <a:rPr lang="en" sz="1300">
                <a:solidFill>
                  <a:schemeClr val="lt1"/>
                </a:solidFill>
              </a:rPr>
              <a:t>organizes</a:t>
            </a:r>
            <a:r>
              <a:rPr lang="en" sz="1300">
                <a:solidFill>
                  <a:schemeClr val="lt1"/>
                </a:solidFill>
              </a:rPr>
              <a:t> data to describe what’s happening. It majorly focuses on two goals which are;</a:t>
            </a:r>
            <a:endParaRPr sz="1300">
              <a:solidFill>
                <a:schemeClr val="lt1"/>
              </a:solidFill>
            </a:endParaRPr>
          </a:p>
          <a:p>
            <a:pPr indent="-311150" lvl="0" marL="457200" rtl="0" algn="l">
              <a:lnSpc>
                <a:spcPct val="115000"/>
              </a:lnSpc>
              <a:spcBef>
                <a:spcPts val="1400"/>
              </a:spcBef>
              <a:spcAft>
                <a:spcPts val="0"/>
              </a:spcAft>
              <a:buClr>
                <a:schemeClr val="lt1"/>
              </a:buClr>
              <a:buSzPts val="1300"/>
              <a:buAutoNum type="alphaLcPeriod"/>
            </a:pPr>
            <a:r>
              <a:rPr lang="en" sz="1300">
                <a:solidFill>
                  <a:schemeClr val="lt1"/>
                </a:solidFill>
              </a:rPr>
              <a:t>Measure of Central tendency</a:t>
            </a:r>
            <a:endParaRPr sz="1300">
              <a:solidFill>
                <a:schemeClr val="lt1"/>
              </a:solidFill>
            </a:endParaRPr>
          </a:p>
          <a:p>
            <a:pPr indent="-311150" lvl="0" marL="457200" rtl="0" algn="l">
              <a:lnSpc>
                <a:spcPct val="115000"/>
              </a:lnSpc>
              <a:spcBef>
                <a:spcPts val="0"/>
              </a:spcBef>
              <a:spcAft>
                <a:spcPts val="0"/>
              </a:spcAft>
              <a:buClr>
                <a:schemeClr val="lt1"/>
              </a:buClr>
              <a:buSzPts val="1300"/>
              <a:buAutoNum type="alphaLcPeriod"/>
            </a:pPr>
            <a:r>
              <a:rPr lang="en" sz="1300">
                <a:solidFill>
                  <a:schemeClr val="lt1"/>
                </a:solidFill>
              </a:rPr>
              <a:t>Measure of Dispersion</a:t>
            </a:r>
            <a:endParaRPr sz="1300">
              <a:solidFill>
                <a:schemeClr val="lt1"/>
              </a:solidFill>
            </a:endParaRPr>
          </a:p>
          <a:p>
            <a:pPr indent="-311150" lvl="0" marL="457200" rtl="0" algn="l">
              <a:lnSpc>
                <a:spcPct val="115000"/>
              </a:lnSpc>
              <a:spcBef>
                <a:spcPts val="0"/>
              </a:spcBef>
              <a:spcAft>
                <a:spcPts val="0"/>
              </a:spcAft>
              <a:buClr>
                <a:schemeClr val="lt1"/>
              </a:buClr>
              <a:buSzPts val="1300"/>
              <a:buAutoNum type="alphaLcPeriod"/>
            </a:pPr>
            <a:r>
              <a:rPr lang="en" sz="1300">
                <a:solidFill>
                  <a:schemeClr val="lt1"/>
                </a:solidFill>
              </a:rPr>
              <a:t>Frequency DIstribution</a:t>
            </a:r>
            <a:endParaRPr sz="1300">
              <a:solidFill>
                <a:schemeClr val="lt1"/>
              </a:solidFill>
            </a:endParaRPr>
          </a:p>
          <a:p>
            <a:pPr indent="0" lvl="0" marL="0" rtl="0" algn="l">
              <a:lnSpc>
                <a:spcPct val="115000"/>
              </a:lnSpc>
              <a:spcBef>
                <a:spcPts val="1400"/>
              </a:spcBef>
              <a:spcAft>
                <a:spcPts val="800"/>
              </a:spcAft>
              <a:buNone/>
            </a:pPr>
            <a:r>
              <a:t/>
            </a:r>
            <a:endParaRPr sz="1300">
              <a:solidFill>
                <a:schemeClr val="lt1"/>
              </a:solidFill>
            </a:endParaRPr>
          </a:p>
        </p:txBody>
      </p:sp>
      <p:sp>
        <p:nvSpPr>
          <p:cNvPr id="348" name="Google Shape;348;p48"/>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49" name="Google Shape;349;p48"/>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2500">
                <a:solidFill>
                  <a:srgbClr val="FF9900"/>
                </a:solidFill>
              </a:rPr>
              <a:t>Descriptive Analytics</a:t>
            </a:r>
            <a:endParaRPr sz="2500">
              <a:solidFill>
                <a:srgbClr val="FF9900"/>
              </a:solidFill>
            </a:endParaRPr>
          </a:p>
        </p:txBody>
      </p:sp>
      <p:sp>
        <p:nvSpPr>
          <p:cNvPr id="350" name="Google Shape;350;p48"/>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9"/>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57" name="Google Shape;357;p49"/>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rPr lang="en" sz="1300">
                <a:solidFill>
                  <a:schemeClr val="lt1"/>
                </a:solidFill>
              </a:rPr>
              <a:t>This techniques describe the distribution’s central position for a given dataset—think of it as pinpointing the heart of the dataset.. These technique include;</a:t>
            </a:r>
            <a:endParaRPr sz="1300">
              <a:solidFill>
                <a:schemeClr val="lt1"/>
              </a:solidFill>
            </a:endParaRPr>
          </a:p>
          <a:p>
            <a:pPr indent="-311150" lvl="0" marL="457200" rtl="0" algn="l">
              <a:lnSpc>
                <a:spcPct val="100000"/>
              </a:lnSpc>
              <a:spcBef>
                <a:spcPts val="0"/>
              </a:spcBef>
              <a:spcAft>
                <a:spcPts val="0"/>
              </a:spcAft>
              <a:buClr>
                <a:schemeClr val="lt1"/>
              </a:buClr>
              <a:buSzPts val="1300"/>
              <a:buAutoNum type="alphaLcPeriod"/>
            </a:pPr>
            <a:r>
              <a:rPr lang="en" sz="1300">
                <a:solidFill>
                  <a:schemeClr val="lt1"/>
                </a:solidFill>
              </a:rPr>
              <a:t>Mean</a:t>
            </a:r>
            <a:endParaRPr sz="1300">
              <a:solidFill>
                <a:schemeClr val="lt1"/>
              </a:solidFill>
            </a:endParaRPr>
          </a:p>
          <a:p>
            <a:pPr indent="-311150" lvl="0" marL="457200" rtl="0" algn="l">
              <a:lnSpc>
                <a:spcPct val="100000"/>
              </a:lnSpc>
              <a:spcBef>
                <a:spcPts val="0"/>
              </a:spcBef>
              <a:spcAft>
                <a:spcPts val="0"/>
              </a:spcAft>
              <a:buClr>
                <a:schemeClr val="lt1"/>
              </a:buClr>
              <a:buSzPts val="1300"/>
              <a:buAutoNum type="alphaLcPeriod"/>
            </a:pPr>
            <a:r>
              <a:rPr lang="en" sz="1300">
                <a:solidFill>
                  <a:schemeClr val="lt1"/>
                </a:solidFill>
              </a:rPr>
              <a:t>Media</a:t>
            </a:r>
            <a:endParaRPr sz="1300">
              <a:solidFill>
                <a:schemeClr val="lt1"/>
              </a:solidFill>
            </a:endParaRPr>
          </a:p>
          <a:p>
            <a:pPr indent="-311150" lvl="0" marL="457200" rtl="0" algn="l">
              <a:lnSpc>
                <a:spcPct val="100000"/>
              </a:lnSpc>
              <a:spcBef>
                <a:spcPts val="0"/>
              </a:spcBef>
              <a:spcAft>
                <a:spcPts val="0"/>
              </a:spcAft>
              <a:buClr>
                <a:schemeClr val="lt1"/>
              </a:buClr>
              <a:buSzPts val="1300"/>
              <a:buAutoNum type="alphaLcPeriod"/>
            </a:pPr>
            <a:r>
              <a:rPr lang="en" sz="1300">
                <a:solidFill>
                  <a:schemeClr val="lt1"/>
                </a:solidFill>
              </a:rPr>
              <a:t>Mode </a:t>
            </a:r>
            <a:endParaRPr sz="1300">
              <a:solidFill>
                <a:schemeClr val="lt1"/>
              </a:solidFill>
            </a:endParaRPr>
          </a:p>
          <a:p>
            <a:pPr indent="0" lvl="0" marL="0" rtl="0" algn="just">
              <a:lnSpc>
                <a:spcPct val="115000"/>
              </a:lnSpc>
              <a:spcBef>
                <a:spcPts val="0"/>
              </a:spcBef>
              <a:spcAft>
                <a:spcPts val="1200"/>
              </a:spcAft>
              <a:buClr>
                <a:schemeClr val="dk1"/>
              </a:buClr>
              <a:buSzPts val="1100"/>
              <a:buFont typeface="Arial"/>
              <a:buNone/>
            </a:pPr>
            <a:r>
              <a:t/>
            </a:r>
            <a:endParaRPr sz="1300">
              <a:solidFill>
                <a:schemeClr val="lt1"/>
              </a:solidFill>
            </a:endParaRPr>
          </a:p>
        </p:txBody>
      </p:sp>
      <p:sp>
        <p:nvSpPr>
          <p:cNvPr id="358" name="Google Shape;358;p49"/>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59" name="Google Shape;359;p49"/>
          <p:cNvSpPr txBox="1"/>
          <p:nvPr/>
        </p:nvSpPr>
        <p:spPr>
          <a:xfrm>
            <a:off x="2117975" y="1319900"/>
            <a:ext cx="45669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rgbClr val="FF9900"/>
                </a:solidFill>
              </a:rPr>
              <a:t>Measure of Central Tendency </a:t>
            </a:r>
            <a:endParaRPr sz="2500">
              <a:solidFill>
                <a:srgbClr val="FF9900"/>
              </a:solidFill>
            </a:endParaRPr>
          </a:p>
        </p:txBody>
      </p:sp>
      <p:sp>
        <p:nvSpPr>
          <p:cNvPr id="360" name="Google Shape;360;p49"/>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0"/>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67" name="Google Shape;367;p50"/>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rPr lang="en" sz="1300">
                <a:solidFill>
                  <a:schemeClr val="lt1"/>
                </a:solidFill>
              </a:rPr>
              <a:t>This technique describe how much the data varies—like mapping how far the clues are scattered from the center.  Examples of statistical technique include;</a:t>
            </a:r>
            <a:endParaRPr sz="1300">
              <a:solidFill>
                <a:schemeClr val="lt1"/>
              </a:solidFill>
            </a:endParaRPr>
          </a:p>
          <a:p>
            <a:pPr indent="-311150" lvl="0" marL="457200" rtl="0" algn="l">
              <a:lnSpc>
                <a:spcPct val="100000"/>
              </a:lnSpc>
              <a:spcBef>
                <a:spcPts val="0"/>
              </a:spcBef>
              <a:spcAft>
                <a:spcPts val="0"/>
              </a:spcAft>
              <a:buClr>
                <a:schemeClr val="lt1"/>
              </a:buClr>
              <a:buSzPts val="1300"/>
              <a:buAutoNum type="alphaLcPeriod"/>
            </a:pPr>
            <a:r>
              <a:rPr lang="en" sz="1300">
                <a:solidFill>
                  <a:schemeClr val="lt1"/>
                </a:solidFill>
              </a:rPr>
              <a:t>Range</a:t>
            </a:r>
            <a:endParaRPr sz="1300">
              <a:solidFill>
                <a:schemeClr val="lt1"/>
              </a:solidFill>
            </a:endParaRPr>
          </a:p>
          <a:p>
            <a:pPr indent="-311150" lvl="0" marL="457200" rtl="0" algn="l">
              <a:lnSpc>
                <a:spcPct val="100000"/>
              </a:lnSpc>
              <a:spcBef>
                <a:spcPts val="0"/>
              </a:spcBef>
              <a:spcAft>
                <a:spcPts val="0"/>
              </a:spcAft>
              <a:buClr>
                <a:schemeClr val="lt1"/>
              </a:buClr>
              <a:buSzPts val="1300"/>
              <a:buAutoNum type="alphaLcPeriod"/>
            </a:pPr>
            <a:r>
              <a:rPr lang="en" sz="1300">
                <a:solidFill>
                  <a:schemeClr val="lt1"/>
                </a:solidFill>
              </a:rPr>
              <a:t>Variance</a:t>
            </a:r>
            <a:endParaRPr sz="1300">
              <a:solidFill>
                <a:schemeClr val="lt1"/>
              </a:solidFill>
            </a:endParaRPr>
          </a:p>
          <a:p>
            <a:pPr indent="-311150" lvl="0" marL="457200" rtl="0" algn="l">
              <a:lnSpc>
                <a:spcPct val="100000"/>
              </a:lnSpc>
              <a:spcBef>
                <a:spcPts val="0"/>
              </a:spcBef>
              <a:spcAft>
                <a:spcPts val="0"/>
              </a:spcAft>
              <a:buClr>
                <a:schemeClr val="lt1"/>
              </a:buClr>
              <a:buSzPts val="1300"/>
              <a:buAutoNum type="alphaLcPeriod"/>
            </a:pPr>
            <a:r>
              <a:rPr lang="en" sz="1300">
                <a:solidFill>
                  <a:schemeClr val="lt1"/>
                </a:solidFill>
              </a:rPr>
              <a:t>Standard deviation</a:t>
            </a:r>
            <a:endParaRPr sz="1300">
              <a:solidFill>
                <a:schemeClr val="lt1"/>
              </a:solidFill>
            </a:endParaRPr>
          </a:p>
          <a:p>
            <a:pPr indent="-311150" lvl="0" marL="457200" rtl="0" algn="l">
              <a:lnSpc>
                <a:spcPct val="100000"/>
              </a:lnSpc>
              <a:spcBef>
                <a:spcPts val="0"/>
              </a:spcBef>
              <a:spcAft>
                <a:spcPts val="0"/>
              </a:spcAft>
              <a:buClr>
                <a:schemeClr val="lt1"/>
              </a:buClr>
              <a:buSzPts val="1300"/>
              <a:buAutoNum type="alphaLcPeriod"/>
            </a:pPr>
            <a:r>
              <a:rPr lang="en" sz="1300">
                <a:solidFill>
                  <a:schemeClr val="lt1"/>
                </a:solidFill>
              </a:rPr>
              <a:t>IQR</a:t>
            </a:r>
            <a:endParaRPr sz="1300">
              <a:solidFill>
                <a:schemeClr val="lt1"/>
              </a:solidFill>
            </a:endParaRPr>
          </a:p>
        </p:txBody>
      </p:sp>
      <p:sp>
        <p:nvSpPr>
          <p:cNvPr id="368" name="Google Shape;368;p50"/>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69" name="Google Shape;369;p50"/>
          <p:cNvSpPr txBox="1"/>
          <p:nvPr/>
        </p:nvSpPr>
        <p:spPr>
          <a:xfrm>
            <a:off x="2117975" y="1319900"/>
            <a:ext cx="45669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rgbClr val="FF9900"/>
                </a:solidFill>
              </a:rPr>
              <a:t>Measure of Dispersion </a:t>
            </a:r>
            <a:endParaRPr sz="2500">
              <a:solidFill>
                <a:srgbClr val="FF9900"/>
              </a:solidFill>
            </a:endParaRPr>
          </a:p>
        </p:txBody>
      </p:sp>
      <p:sp>
        <p:nvSpPr>
          <p:cNvPr id="370" name="Google Shape;370;p50"/>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1"/>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1"/>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77" name="Google Shape;377;p51"/>
          <p:cNvSpPr txBox="1"/>
          <p:nvPr/>
        </p:nvSpPr>
        <p:spPr>
          <a:xfrm>
            <a:off x="899800" y="1621175"/>
            <a:ext cx="7574400" cy="3006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rPr lang="en" sz="1300">
                <a:solidFill>
                  <a:schemeClr val="lt1"/>
                </a:solidFill>
              </a:rPr>
              <a:t>Let us consider two hypothetical pizza restaurants. They both advertise a 20-minute average delivery time. When we're hungry, they both sound delicious! This equivalence, however, can be misleading! In that case, there is the need to analyze their variability to determine which restaurant we should order from when we are hungry. Assume we investigate their delivery times, calculate the variability for each location, and discover that their variabilities differ. How significant is this difference in delivering pizza to customers on time?</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rPr lang="en" sz="1300">
                <a:solidFill>
                  <a:schemeClr val="lt1"/>
                </a:solidFill>
              </a:rPr>
              <a:t>The graphs below display the distribution of delivery times and provide the answer. The restaurant with more variable delivery times has the broader distribution curve.</a:t>
            </a:r>
            <a:endParaRPr sz="13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endParaRPr>
          </a:p>
          <a:p>
            <a:pPr indent="0" lvl="0" marL="0" rtl="0" algn="just">
              <a:lnSpc>
                <a:spcPct val="100000"/>
              </a:lnSpc>
              <a:spcBef>
                <a:spcPts val="0"/>
              </a:spcBef>
              <a:spcAft>
                <a:spcPts val="0"/>
              </a:spcAft>
              <a:buNone/>
            </a:pPr>
            <a:r>
              <a:t/>
            </a:r>
            <a:endParaRPr sz="1300">
              <a:solidFill>
                <a:schemeClr val="lt1"/>
              </a:solidFill>
            </a:endParaRPr>
          </a:p>
        </p:txBody>
      </p:sp>
      <p:sp>
        <p:nvSpPr>
          <p:cNvPr id="378" name="Google Shape;378;p51"/>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79" name="Google Shape;379;p51"/>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2"/>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6" name="Google Shape;386;p52"/>
          <p:cNvSpPr txBox="1"/>
          <p:nvPr/>
        </p:nvSpPr>
        <p:spPr>
          <a:xfrm>
            <a:off x="899800" y="1621175"/>
            <a:ext cx="7574400" cy="300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500"/>
              </a:spcAft>
              <a:buNone/>
            </a:pPr>
            <a:r>
              <a:t/>
            </a:r>
            <a:endParaRPr>
              <a:solidFill>
                <a:schemeClr val="lt1"/>
              </a:solidFill>
              <a:latin typeface="Sniglet"/>
              <a:ea typeface="Sniglet"/>
              <a:cs typeface="Sniglet"/>
              <a:sym typeface="Sniglet"/>
            </a:endParaRPr>
          </a:p>
        </p:txBody>
      </p:sp>
      <p:sp>
        <p:nvSpPr>
          <p:cNvPr id="387" name="Google Shape;387;p52"/>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88" name="Google Shape;388;p52"/>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p52"/>
          <p:cNvPicPr preferRelativeResize="0"/>
          <p:nvPr/>
        </p:nvPicPr>
        <p:blipFill>
          <a:blip r:embed="rId3">
            <a:alphaModFix/>
          </a:blip>
          <a:stretch>
            <a:fillRect/>
          </a:stretch>
        </p:blipFill>
        <p:spPr>
          <a:xfrm>
            <a:off x="899800" y="1934899"/>
            <a:ext cx="3478515" cy="2319038"/>
          </a:xfrm>
          <a:prstGeom prst="rect">
            <a:avLst/>
          </a:prstGeom>
          <a:noFill/>
          <a:ln>
            <a:noFill/>
          </a:ln>
        </p:spPr>
      </p:pic>
      <p:pic>
        <p:nvPicPr>
          <p:cNvPr id="390" name="Google Shape;390;p52"/>
          <p:cNvPicPr preferRelativeResize="0"/>
          <p:nvPr/>
        </p:nvPicPr>
        <p:blipFill>
          <a:blip r:embed="rId4">
            <a:alphaModFix/>
          </a:blip>
          <a:stretch>
            <a:fillRect/>
          </a:stretch>
        </p:blipFill>
        <p:spPr>
          <a:xfrm>
            <a:off x="4597925" y="1979425"/>
            <a:ext cx="3335704" cy="22238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3"/>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97" name="Google Shape;397;p53"/>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rPr>
              <a:t>This counts how often values appear and how they’re shaped—like tallying witness statements.</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Frequency Tables:</a:t>
            </a:r>
            <a:r>
              <a:rPr lang="en" sz="1300">
                <a:solidFill>
                  <a:schemeClr val="lt1"/>
                </a:solidFill>
              </a:rPr>
              <a:t> Lists values and their counts.</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Histograms:</a:t>
            </a:r>
            <a:r>
              <a:rPr lang="en" sz="1300">
                <a:solidFill>
                  <a:schemeClr val="lt1"/>
                </a:solidFill>
              </a:rPr>
              <a:t> Visual bars showing frequency across ranges.</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b="1" lang="en" sz="1300">
                <a:solidFill>
                  <a:schemeClr val="lt1"/>
                </a:solidFill>
              </a:rPr>
              <a:t>Percentiles:</a:t>
            </a:r>
            <a:r>
              <a:rPr lang="en" sz="1300">
                <a:solidFill>
                  <a:schemeClr val="lt1"/>
                </a:solidFill>
              </a:rPr>
              <a:t> What value a percentage of data falls below.</a:t>
            </a:r>
            <a:endParaRPr sz="1300">
              <a:solidFill>
                <a:schemeClr val="lt1"/>
              </a:solidFill>
            </a:endParaRPr>
          </a:p>
        </p:txBody>
      </p:sp>
      <p:sp>
        <p:nvSpPr>
          <p:cNvPr id="398" name="Google Shape;398;p53"/>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399" name="Google Shape;399;p53"/>
          <p:cNvSpPr txBox="1"/>
          <p:nvPr/>
        </p:nvSpPr>
        <p:spPr>
          <a:xfrm>
            <a:off x="2117975" y="1319900"/>
            <a:ext cx="4566900" cy="54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2500">
                <a:solidFill>
                  <a:srgbClr val="FF9900"/>
                </a:solidFill>
              </a:rPr>
              <a:t>Frequency Distribution</a:t>
            </a:r>
            <a:endParaRPr sz="2500">
              <a:solidFill>
                <a:srgbClr val="FF9900"/>
              </a:solidFill>
            </a:endParaRPr>
          </a:p>
        </p:txBody>
      </p:sp>
      <p:sp>
        <p:nvSpPr>
          <p:cNvPr id="400" name="Google Shape;400;p53"/>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idx="1" type="body"/>
          </p:nvPr>
        </p:nvSpPr>
        <p:spPr>
          <a:xfrm>
            <a:off x="311700" y="240600"/>
            <a:ext cx="8477400" cy="4418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sz="1400">
              <a:solidFill>
                <a:srgbClr val="FF0000"/>
              </a:solidFill>
              <a:latin typeface="Spectral"/>
              <a:ea typeface="Spectral"/>
              <a:cs typeface="Spectral"/>
              <a:sym typeface="Spectral"/>
            </a:endParaRPr>
          </a:p>
        </p:txBody>
      </p:sp>
      <p:pic>
        <p:nvPicPr>
          <p:cNvPr id="139" name="Google Shape;139;p27"/>
          <p:cNvPicPr preferRelativeResize="0"/>
          <p:nvPr/>
        </p:nvPicPr>
        <p:blipFill>
          <a:blip r:embed="rId3">
            <a:alphaModFix/>
          </a:blip>
          <a:stretch>
            <a:fillRect/>
          </a:stretch>
        </p:blipFill>
        <p:spPr>
          <a:xfrm>
            <a:off x="152400" y="4778375"/>
            <a:ext cx="8477250" cy="276225"/>
          </a:xfrm>
          <a:prstGeom prst="rect">
            <a:avLst/>
          </a:prstGeom>
          <a:noFill/>
          <a:ln>
            <a:noFill/>
          </a:ln>
        </p:spPr>
      </p:pic>
      <p:pic>
        <p:nvPicPr>
          <p:cNvPr id="140" name="Google Shape;140;p27"/>
          <p:cNvPicPr preferRelativeResize="0"/>
          <p:nvPr/>
        </p:nvPicPr>
        <p:blipFill>
          <a:blip r:embed="rId4">
            <a:alphaModFix/>
          </a:blip>
          <a:stretch>
            <a:fillRect/>
          </a:stretch>
        </p:blipFill>
        <p:spPr>
          <a:xfrm>
            <a:off x="311850" y="240600"/>
            <a:ext cx="8477251" cy="4399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4"/>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07" name="Google Shape;407;p54"/>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0"/>
              </a:spcAft>
              <a:buNone/>
            </a:pPr>
            <a:r>
              <a:t/>
            </a:r>
            <a:endParaRPr b="1" sz="1300">
              <a:solidFill>
                <a:schemeClr val="lt1"/>
              </a:solidFill>
              <a:latin typeface="Sniglet"/>
              <a:ea typeface="Sniglet"/>
              <a:cs typeface="Sniglet"/>
              <a:sym typeface="Sniglet"/>
            </a:endParaRPr>
          </a:p>
          <a:p>
            <a:pPr indent="0" lvl="0" marL="0" rtl="0" algn="just">
              <a:lnSpc>
                <a:spcPct val="115000"/>
              </a:lnSpc>
              <a:spcBef>
                <a:spcPts val="1400"/>
              </a:spcBef>
              <a:spcAft>
                <a:spcPts val="800"/>
              </a:spcAft>
              <a:buNone/>
            </a:pPr>
            <a:r>
              <a:rPr lang="en" sz="1300">
                <a:solidFill>
                  <a:schemeClr val="lt1"/>
                </a:solidFill>
                <a:latin typeface="Sniglet"/>
                <a:ea typeface="Sniglet"/>
                <a:cs typeface="Sniglet"/>
                <a:sym typeface="Sniglet"/>
              </a:rPr>
              <a:t>Diagnostic analytics is a form of data analysis that focuses on identifying the causes or reasons behind certain events or outcomes. It goes beyond descriptive analytics, which tells us what happened, by digging deeper into the "why" behind an event. This type of analytics is used to find patterns, relationships, and insights within data to understand the underlying factors that led to certain behaviors, trends, or anomalies.</a:t>
            </a:r>
            <a:endParaRPr sz="1300">
              <a:solidFill>
                <a:schemeClr val="lt1"/>
              </a:solidFill>
              <a:latin typeface="Sniglet"/>
              <a:ea typeface="Sniglet"/>
              <a:cs typeface="Sniglet"/>
              <a:sym typeface="Sniglet"/>
            </a:endParaRPr>
          </a:p>
        </p:txBody>
      </p:sp>
      <p:sp>
        <p:nvSpPr>
          <p:cNvPr id="408" name="Google Shape;408;p54"/>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409" name="Google Shape;409;p54"/>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990"/>
              <a:buFont typeface="Arial"/>
              <a:buNone/>
            </a:pPr>
            <a:r>
              <a:rPr lang="en" sz="2500">
                <a:solidFill>
                  <a:srgbClr val="FF9900"/>
                </a:solidFill>
              </a:rPr>
              <a:t>Diagnostic</a:t>
            </a:r>
            <a:r>
              <a:rPr lang="en" sz="2500">
                <a:solidFill>
                  <a:srgbClr val="FF9900"/>
                </a:solidFill>
              </a:rPr>
              <a:t> Data </a:t>
            </a:r>
            <a:r>
              <a:rPr lang="en" sz="2500">
                <a:solidFill>
                  <a:srgbClr val="FF9900"/>
                </a:solidFill>
              </a:rPr>
              <a:t>Analytics</a:t>
            </a:r>
            <a:endParaRPr sz="2500">
              <a:solidFill>
                <a:srgbClr val="FF9900"/>
              </a:solidFill>
            </a:endParaRPr>
          </a:p>
        </p:txBody>
      </p:sp>
      <p:sp>
        <p:nvSpPr>
          <p:cNvPr id="410" name="Google Shape;410;p54"/>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5"/>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7" name="Google Shape;417;p55"/>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300">
              <a:solidFill>
                <a:schemeClr val="lt1"/>
              </a:solidFill>
              <a:latin typeface="Sniglet"/>
              <a:ea typeface="Sniglet"/>
              <a:cs typeface="Sniglet"/>
              <a:sym typeface="Sniglet"/>
            </a:endParaRPr>
          </a:p>
          <a:p>
            <a:pPr indent="0" lvl="0" marL="0" rtl="0" algn="just">
              <a:lnSpc>
                <a:spcPct val="115000"/>
              </a:lnSpc>
              <a:spcBef>
                <a:spcPts val="1200"/>
              </a:spcBef>
              <a:spcAft>
                <a:spcPts val="1200"/>
              </a:spcAft>
              <a:buNone/>
            </a:pPr>
            <a:r>
              <a:rPr lang="en" sz="1300">
                <a:solidFill>
                  <a:schemeClr val="lt1"/>
                </a:solidFill>
                <a:latin typeface="Sniglet"/>
                <a:ea typeface="Sniglet"/>
                <a:cs typeface="Sniglet"/>
                <a:sym typeface="Sniglet"/>
              </a:rPr>
              <a:t>Predictive analytics is the process of predicting and forecasting what will happen in the future based on historical and current data. It aids in determining which decisions to make in order to influence the outcome of future events. This is also part of the day-to-day work of a data scientist.</a:t>
            </a:r>
            <a:endParaRPr sz="1300">
              <a:solidFill>
                <a:schemeClr val="lt1"/>
              </a:solidFill>
              <a:latin typeface="Sniglet"/>
              <a:ea typeface="Sniglet"/>
              <a:cs typeface="Sniglet"/>
              <a:sym typeface="Sniglet"/>
            </a:endParaRPr>
          </a:p>
        </p:txBody>
      </p:sp>
      <p:sp>
        <p:nvSpPr>
          <p:cNvPr id="418" name="Google Shape;418;p55"/>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419" name="Google Shape;419;p55"/>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990"/>
              <a:buFont typeface="Arial"/>
              <a:buNone/>
            </a:pPr>
            <a:r>
              <a:rPr lang="en" sz="2800">
                <a:solidFill>
                  <a:srgbClr val="FF9900"/>
                </a:solidFill>
                <a:latin typeface="Sniglet"/>
                <a:ea typeface="Sniglet"/>
                <a:cs typeface="Sniglet"/>
                <a:sym typeface="Sniglet"/>
              </a:rPr>
              <a:t>Predictive Analytics</a:t>
            </a:r>
            <a:endParaRPr sz="3000">
              <a:solidFill>
                <a:srgbClr val="FF9900"/>
              </a:solidFill>
              <a:latin typeface="Sniglet"/>
              <a:ea typeface="Sniglet"/>
              <a:cs typeface="Sniglet"/>
              <a:sym typeface="Sniglet"/>
            </a:endParaRPr>
          </a:p>
        </p:txBody>
      </p:sp>
      <p:sp>
        <p:nvSpPr>
          <p:cNvPr id="420" name="Google Shape;420;p55"/>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6"/>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27" name="Google Shape;427;p56"/>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0"/>
              </a:spcAft>
              <a:buNone/>
            </a:pPr>
            <a:r>
              <a:t/>
            </a:r>
            <a:endParaRPr sz="1300">
              <a:solidFill>
                <a:schemeClr val="lt1"/>
              </a:solidFill>
              <a:latin typeface="Sniglet"/>
              <a:ea typeface="Sniglet"/>
              <a:cs typeface="Sniglet"/>
              <a:sym typeface="Sniglet"/>
            </a:endParaRPr>
          </a:p>
          <a:p>
            <a:pPr indent="0" lvl="0" marL="0" rtl="0" algn="just">
              <a:lnSpc>
                <a:spcPct val="115000"/>
              </a:lnSpc>
              <a:spcBef>
                <a:spcPts val="1400"/>
              </a:spcBef>
              <a:spcAft>
                <a:spcPts val="800"/>
              </a:spcAft>
              <a:buNone/>
            </a:pPr>
            <a:r>
              <a:rPr lang="en" sz="1300">
                <a:solidFill>
                  <a:schemeClr val="lt1"/>
                </a:solidFill>
                <a:latin typeface="Sniglet"/>
                <a:ea typeface="Sniglet"/>
                <a:cs typeface="Sniglet"/>
                <a:sym typeface="Sniglet"/>
              </a:rPr>
              <a:t>Prescriptive analytics is the most advanced type of data analytics, focusing on recommending specific actions or decisions to achieve desired outcomes based on the insights derived from data. It combines techniques from descriptive, diagnostic, and predictive analytics to suggest optimal courses of action, helping organizations or individuals make informed decisions.</a:t>
            </a:r>
            <a:endParaRPr sz="1300">
              <a:solidFill>
                <a:schemeClr val="lt1"/>
              </a:solidFill>
              <a:latin typeface="Sniglet"/>
              <a:ea typeface="Sniglet"/>
              <a:cs typeface="Sniglet"/>
              <a:sym typeface="Sniglet"/>
            </a:endParaRPr>
          </a:p>
        </p:txBody>
      </p:sp>
      <p:sp>
        <p:nvSpPr>
          <p:cNvPr id="428" name="Google Shape;428;p56"/>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429" name="Google Shape;429;p56"/>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800">
                <a:solidFill>
                  <a:srgbClr val="FF9900"/>
                </a:solidFill>
                <a:latin typeface="Sniglet"/>
                <a:ea typeface="Sniglet"/>
                <a:cs typeface="Sniglet"/>
                <a:sym typeface="Sniglet"/>
              </a:rPr>
              <a:t>Prescriptive Data Analytics</a:t>
            </a:r>
            <a:endParaRPr sz="3000">
              <a:solidFill>
                <a:srgbClr val="FF9900"/>
              </a:solidFill>
              <a:latin typeface="Sniglet"/>
              <a:ea typeface="Sniglet"/>
              <a:cs typeface="Sniglet"/>
              <a:sym typeface="Sniglet"/>
            </a:endParaRPr>
          </a:p>
        </p:txBody>
      </p:sp>
      <p:sp>
        <p:nvSpPr>
          <p:cNvPr id="430" name="Google Shape;430;p56"/>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7"/>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7"/>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7" name="Google Shape;437;p57"/>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800"/>
              </a:spcAft>
              <a:buNone/>
            </a:pPr>
            <a:r>
              <a:t/>
            </a:r>
            <a:endParaRPr sz="1300">
              <a:solidFill>
                <a:schemeClr val="lt1"/>
              </a:solidFill>
              <a:latin typeface="Sniglet"/>
              <a:ea typeface="Sniglet"/>
              <a:cs typeface="Sniglet"/>
              <a:sym typeface="Sniglet"/>
            </a:endParaRPr>
          </a:p>
        </p:txBody>
      </p:sp>
      <p:sp>
        <p:nvSpPr>
          <p:cNvPr id="438" name="Google Shape;438;p57"/>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439" name="Google Shape;439;p57"/>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t/>
            </a:r>
            <a:endParaRPr sz="3000">
              <a:solidFill>
                <a:srgbClr val="FF9900"/>
              </a:solidFill>
              <a:latin typeface="Sniglet"/>
              <a:ea typeface="Sniglet"/>
              <a:cs typeface="Sniglet"/>
              <a:sym typeface="Sniglet"/>
            </a:endParaRPr>
          </a:p>
        </p:txBody>
      </p:sp>
      <p:sp>
        <p:nvSpPr>
          <p:cNvPr id="440" name="Google Shape;440;p57"/>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57"/>
          <p:cNvPicPr preferRelativeResize="0"/>
          <p:nvPr/>
        </p:nvPicPr>
        <p:blipFill rotWithShape="1">
          <a:blip r:embed="rId3">
            <a:alphaModFix/>
          </a:blip>
          <a:srcRect b="0" l="0" r="0" t="15732"/>
          <a:stretch/>
        </p:blipFill>
        <p:spPr>
          <a:xfrm>
            <a:off x="1668950" y="1903800"/>
            <a:ext cx="5149351" cy="2703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8"/>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48" name="Google Shape;448;p58"/>
          <p:cNvSpPr txBox="1"/>
          <p:nvPr/>
        </p:nvSpPr>
        <p:spPr>
          <a:xfrm>
            <a:off x="8236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00">
                <a:solidFill>
                  <a:schemeClr val="lt1"/>
                </a:solidFill>
              </a:rPr>
              <a:t>This is a type of data, that follows a fixed, pre-established format and organization. It’s typically housed in relational databases, making it straightforward to manage and analyze within data science.</a:t>
            </a:r>
            <a:endParaRPr sz="1300">
              <a:solidFill>
                <a:schemeClr val="lt1"/>
              </a:solidFill>
            </a:endParaRPr>
          </a:p>
          <a:p>
            <a:pPr indent="0" lvl="0" marL="0" rtl="0" algn="just">
              <a:lnSpc>
                <a:spcPct val="100000"/>
              </a:lnSpc>
              <a:spcBef>
                <a:spcPts val="0"/>
              </a:spcBef>
              <a:spcAft>
                <a:spcPts val="0"/>
              </a:spcAft>
              <a:buNone/>
            </a:pPr>
            <a:r>
              <a:rPr b="1" lang="en" sz="1300">
                <a:solidFill>
                  <a:schemeClr val="lt1"/>
                </a:solidFill>
              </a:rPr>
              <a:t>Semi-Structured Data:</a:t>
            </a:r>
            <a:r>
              <a:rPr lang="en" sz="1300">
                <a:solidFill>
                  <a:schemeClr val="lt1"/>
                </a:solidFill>
              </a:rPr>
              <a:t> While it has a set format and structure, it isn’t stored in relational databases.</a:t>
            </a:r>
            <a:endParaRPr sz="1300">
              <a:solidFill>
                <a:schemeClr val="lt1"/>
              </a:solidFill>
            </a:endParaRPr>
          </a:p>
          <a:p>
            <a:pPr indent="0" lvl="0" marL="0" rtl="0" algn="just">
              <a:lnSpc>
                <a:spcPct val="100000"/>
              </a:lnSpc>
              <a:spcBef>
                <a:spcPts val="0"/>
              </a:spcBef>
              <a:spcAft>
                <a:spcPts val="0"/>
              </a:spcAft>
              <a:buNone/>
            </a:pPr>
            <a:r>
              <a:rPr b="1" lang="en" sz="1300">
                <a:solidFill>
                  <a:schemeClr val="lt1"/>
                </a:solidFill>
              </a:rPr>
              <a:t>Examples:</a:t>
            </a:r>
            <a:endParaRPr b="1" sz="1300">
              <a:solidFill>
                <a:schemeClr val="lt1"/>
              </a:solidFill>
            </a:endParaRPr>
          </a:p>
          <a:p>
            <a:pPr indent="-311150" lvl="0" marL="457200" rtl="0" algn="just">
              <a:lnSpc>
                <a:spcPct val="100000"/>
              </a:lnSpc>
              <a:spcBef>
                <a:spcPts val="0"/>
              </a:spcBef>
              <a:spcAft>
                <a:spcPts val="0"/>
              </a:spcAft>
              <a:buClr>
                <a:schemeClr val="lt1"/>
              </a:buClr>
              <a:buSzPts val="1300"/>
              <a:buChar char="●"/>
            </a:pPr>
            <a:r>
              <a:rPr lang="en" sz="1300">
                <a:solidFill>
                  <a:schemeClr val="lt1"/>
                </a:solidFill>
              </a:rPr>
              <a:t>JSON (JavaScript Object Notation)</a:t>
            </a:r>
            <a:endParaRPr sz="1300">
              <a:solidFill>
                <a:schemeClr val="lt1"/>
              </a:solidFill>
            </a:endParaRPr>
          </a:p>
        </p:txBody>
      </p:sp>
      <p:sp>
        <p:nvSpPr>
          <p:cNvPr id="449" name="Google Shape;449;p58"/>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450" name="Google Shape;450;p58"/>
          <p:cNvSpPr txBox="1"/>
          <p:nvPr/>
        </p:nvSpPr>
        <p:spPr>
          <a:xfrm>
            <a:off x="848850" y="1396100"/>
            <a:ext cx="6024600" cy="549900"/>
          </a:xfrm>
          <a:prstGeom prst="rect">
            <a:avLst/>
          </a:prstGeom>
          <a:noFill/>
          <a:ln>
            <a:noFill/>
          </a:ln>
        </p:spPr>
        <p:txBody>
          <a:bodyPr anchorCtr="0" anchor="t" bIns="91425" lIns="91425" spcFirstLastPara="1" rIns="91425" wrap="square" tIns="91425">
            <a:noAutofit/>
          </a:bodyPr>
          <a:lstStyle/>
          <a:p>
            <a:pPr indent="457200" lvl="0" marL="1371600" rtl="0" algn="l">
              <a:lnSpc>
                <a:spcPct val="115000"/>
              </a:lnSpc>
              <a:spcBef>
                <a:spcPts val="2400"/>
              </a:spcBef>
              <a:spcAft>
                <a:spcPts val="600"/>
              </a:spcAft>
              <a:buClr>
                <a:schemeClr val="dk1"/>
              </a:buClr>
              <a:buSzPts val="1100"/>
              <a:buFont typeface="Arial"/>
              <a:buNone/>
            </a:pPr>
            <a:r>
              <a:rPr lang="en" sz="3000">
                <a:solidFill>
                  <a:srgbClr val="FF9900"/>
                </a:solidFill>
                <a:latin typeface="Sniglet"/>
                <a:ea typeface="Sniglet"/>
                <a:cs typeface="Sniglet"/>
                <a:sym typeface="Sniglet"/>
              </a:rPr>
              <a:t>Structure of Data </a:t>
            </a:r>
            <a:endParaRPr sz="3000">
              <a:solidFill>
                <a:srgbClr val="FF9900"/>
              </a:solidFill>
              <a:latin typeface="Sniglet"/>
              <a:ea typeface="Sniglet"/>
              <a:cs typeface="Sniglet"/>
              <a:sym typeface="Sniglet"/>
            </a:endParaRPr>
          </a:p>
        </p:txBody>
      </p:sp>
      <p:sp>
        <p:nvSpPr>
          <p:cNvPr id="451" name="Google Shape;451;p58"/>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2" name="Google Shape;452;p58"/>
          <p:cNvPicPr preferRelativeResize="0"/>
          <p:nvPr/>
        </p:nvPicPr>
        <p:blipFill>
          <a:blip r:embed="rId3">
            <a:alphaModFix/>
          </a:blip>
          <a:stretch>
            <a:fillRect/>
          </a:stretch>
        </p:blipFill>
        <p:spPr>
          <a:xfrm>
            <a:off x="4506097" y="2915772"/>
            <a:ext cx="3575150" cy="170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9"/>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59" name="Google Shape;459;p59"/>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solidFill>
                  <a:schemeClr val="lt1"/>
                </a:solidFill>
              </a:rPr>
              <a:t>Unstructured Data:</a:t>
            </a:r>
            <a:r>
              <a:rPr lang="en" sz="1300">
                <a:solidFill>
                  <a:schemeClr val="lt1"/>
                </a:solidFill>
              </a:rPr>
              <a:t> This data lacks a defined format or organization, posing significant challenges for processing in data science.</a:t>
            </a:r>
            <a:endParaRPr sz="1300">
              <a:solidFill>
                <a:schemeClr val="lt1"/>
              </a:solidFill>
            </a:endParaRPr>
          </a:p>
          <a:p>
            <a:pPr indent="0" lvl="0" marL="0" rtl="0" algn="l">
              <a:lnSpc>
                <a:spcPct val="100000"/>
              </a:lnSpc>
              <a:spcBef>
                <a:spcPts val="0"/>
              </a:spcBef>
              <a:spcAft>
                <a:spcPts val="0"/>
              </a:spcAft>
              <a:buNone/>
            </a:pPr>
            <a:r>
              <a:rPr b="1" lang="en" sz="1300">
                <a:solidFill>
                  <a:schemeClr val="lt1"/>
                </a:solidFill>
              </a:rPr>
              <a:t>Examples:</a:t>
            </a:r>
            <a:endParaRPr b="1" sz="1300">
              <a:solidFill>
                <a:schemeClr val="lt1"/>
              </a:solidFill>
            </a:endParaRPr>
          </a:p>
          <a:p>
            <a:pPr indent="-311150" lvl="0" marL="457200" rtl="0" algn="l">
              <a:lnSpc>
                <a:spcPct val="100000"/>
              </a:lnSpc>
              <a:spcBef>
                <a:spcPts val="0"/>
              </a:spcBef>
              <a:spcAft>
                <a:spcPts val="0"/>
              </a:spcAft>
              <a:buClr>
                <a:schemeClr val="lt1"/>
              </a:buClr>
              <a:buSzPts val="1300"/>
              <a:buChar char="●"/>
            </a:pPr>
            <a:r>
              <a:rPr lang="en" sz="1300">
                <a:solidFill>
                  <a:schemeClr val="lt1"/>
                </a:solidFill>
              </a:rPr>
              <a:t>Images</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lang="en" sz="1300">
                <a:solidFill>
                  <a:schemeClr val="lt1"/>
                </a:solidFill>
              </a:rPr>
              <a:t>Videos</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lang="en" sz="1300">
                <a:solidFill>
                  <a:schemeClr val="lt1"/>
                </a:solidFill>
              </a:rPr>
              <a:t>Audio files</a:t>
            </a:r>
            <a:endParaRPr sz="1300">
              <a:solidFill>
                <a:schemeClr val="lt1"/>
              </a:solidFill>
            </a:endParaRPr>
          </a:p>
          <a:p>
            <a:pPr indent="-311150" lvl="0" marL="457200" rtl="0" algn="l">
              <a:lnSpc>
                <a:spcPct val="100000"/>
              </a:lnSpc>
              <a:spcBef>
                <a:spcPts val="0"/>
              </a:spcBef>
              <a:spcAft>
                <a:spcPts val="0"/>
              </a:spcAft>
              <a:buClr>
                <a:schemeClr val="lt1"/>
              </a:buClr>
              <a:buSzPts val="1300"/>
              <a:buChar char="●"/>
            </a:pPr>
            <a:r>
              <a:rPr lang="en" sz="1300">
                <a:solidFill>
                  <a:schemeClr val="lt1"/>
                </a:solidFill>
              </a:rPr>
              <a:t>Speech recordings</a:t>
            </a:r>
            <a:endParaRPr sz="1300">
              <a:solidFill>
                <a:schemeClr val="lt1"/>
              </a:solidFill>
            </a:endParaRPr>
          </a:p>
          <a:p>
            <a:pPr indent="-311150" lvl="0" marL="457200" rtl="0" algn="l">
              <a:lnSpc>
                <a:spcPct val="100000"/>
              </a:lnSpc>
              <a:spcBef>
                <a:spcPts val="0"/>
              </a:spcBef>
              <a:spcAft>
                <a:spcPts val="0"/>
              </a:spcAft>
              <a:buClr>
                <a:schemeClr val="lt1"/>
              </a:buClr>
              <a:buSzPts val="1300"/>
              <a:buFont typeface="Arial"/>
              <a:buChar char="★"/>
            </a:pPr>
            <a:r>
              <a:t/>
            </a:r>
            <a:endParaRPr sz="1300">
              <a:solidFill>
                <a:schemeClr val="lt1"/>
              </a:solidFill>
            </a:endParaRPr>
          </a:p>
        </p:txBody>
      </p:sp>
      <p:sp>
        <p:nvSpPr>
          <p:cNvPr id="460" name="Google Shape;460;p59"/>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461" name="Google Shape;461;p59"/>
          <p:cNvSpPr txBox="1"/>
          <p:nvPr/>
        </p:nvSpPr>
        <p:spPr>
          <a:xfrm>
            <a:off x="805700" y="1396100"/>
            <a:ext cx="6067800" cy="549900"/>
          </a:xfrm>
          <a:prstGeom prst="rect">
            <a:avLst/>
          </a:prstGeom>
          <a:noFill/>
          <a:ln>
            <a:noFill/>
          </a:ln>
        </p:spPr>
        <p:txBody>
          <a:bodyPr anchorCtr="0" anchor="t" bIns="91425" lIns="91425" spcFirstLastPara="1" rIns="91425" wrap="square" tIns="91425">
            <a:noAutofit/>
          </a:bodyPr>
          <a:lstStyle/>
          <a:p>
            <a:pPr indent="0" lvl="0" marL="1828800" rtl="0" algn="l">
              <a:lnSpc>
                <a:spcPct val="115000"/>
              </a:lnSpc>
              <a:spcBef>
                <a:spcPts val="2400"/>
              </a:spcBef>
              <a:spcAft>
                <a:spcPts val="600"/>
              </a:spcAft>
              <a:buClr>
                <a:schemeClr val="dk1"/>
              </a:buClr>
              <a:buSzPts val="1100"/>
              <a:buFont typeface="Arial"/>
              <a:buNone/>
            </a:pPr>
            <a:r>
              <a:rPr lang="en" sz="2700">
                <a:solidFill>
                  <a:srgbClr val="FF9900"/>
                </a:solidFill>
                <a:latin typeface="Sniglet"/>
                <a:ea typeface="Sniglet"/>
                <a:cs typeface="Sniglet"/>
                <a:sym typeface="Sniglet"/>
              </a:rPr>
              <a:t>Structure of Data</a:t>
            </a:r>
            <a:endParaRPr sz="2700">
              <a:solidFill>
                <a:srgbClr val="FF9900"/>
              </a:solidFill>
              <a:latin typeface="Sniglet"/>
              <a:ea typeface="Sniglet"/>
              <a:cs typeface="Sniglet"/>
              <a:sym typeface="Sniglet"/>
            </a:endParaRPr>
          </a:p>
        </p:txBody>
      </p:sp>
      <p:sp>
        <p:nvSpPr>
          <p:cNvPr id="462" name="Google Shape;462;p59"/>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59"/>
          <p:cNvPicPr preferRelativeResize="0"/>
          <p:nvPr/>
        </p:nvPicPr>
        <p:blipFill>
          <a:blip r:embed="rId3">
            <a:alphaModFix/>
          </a:blip>
          <a:stretch>
            <a:fillRect/>
          </a:stretch>
        </p:blipFill>
        <p:spPr>
          <a:xfrm>
            <a:off x="4679625" y="2652475"/>
            <a:ext cx="2635574" cy="197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0"/>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0"/>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0" name="Google Shape;470;p60"/>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300">
              <a:solidFill>
                <a:schemeClr val="lt1"/>
              </a:solidFill>
            </a:endParaRPr>
          </a:p>
          <a:p>
            <a:pPr indent="0" lvl="0" marL="0" rtl="0" algn="just">
              <a:lnSpc>
                <a:spcPct val="115000"/>
              </a:lnSpc>
              <a:spcBef>
                <a:spcPts val="1200"/>
              </a:spcBef>
              <a:spcAft>
                <a:spcPts val="0"/>
              </a:spcAft>
              <a:buNone/>
            </a:pPr>
            <a:r>
              <a:rPr lang="en" sz="1300">
                <a:solidFill>
                  <a:schemeClr val="lt1"/>
                </a:solidFill>
              </a:rPr>
              <a:t>Asides the business application of data science to innovation and invention, it can also be applied to health and other aspects of life which is the reason why it is multi-disciplinary.</a:t>
            </a:r>
            <a:endParaRPr sz="1300">
              <a:solidFill>
                <a:schemeClr val="lt1"/>
              </a:solidFill>
            </a:endParaRPr>
          </a:p>
          <a:p>
            <a:pPr indent="-311150" lvl="0" marL="266700" rtl="0" algn="l">
              <a:lnSpc>
                <a:spcPct val="115000"/>
              </a:lnSpc>
              <a:spcBef>
                <a:spcPts val="1200"/>
              </a:spcBef>
              <a:spcAft>
                <a:spcPts val="0"/>
              </a:spcAft>
              <a:buClr>
                <a:schemeClr val="lt1"/>
              </a:buClr>
              <a:buSzPts val="1300"/>
              <a:buFont typeface="Arial"/>
              <a:buChar char="★"/>
            </a:pPr>
            <a:r>
              <a:rPr lang="en" sz="1300">
                <a:solidFill>
                  <a:schemeClr val="lt1"/>
                </a:solidFill>
                <a:uFill>
                  <a:noFill/>
                </a:uFill>
                <a:hlinkClick r:id="rId3">
                  <a:extLst>
                    <a:ext uri="{A12FA001-AC4F-418D-AE19-62706E023703}">
                      <ahyp:hlinkClr val="tx"/>
                    </a:ext>
                  </a:extLst>
                </a:hlinkClick>
              </a:rPr>
              <a:t>Drug discovery</a:t>
            </a:r>
            <a:endParaRPr sz="1300">
              <a:solidFill>
                <a:schemeClr val="lt1"/>
              </a:solidFill>
              <a:uFill>
                <a:noFill/>
              </a:uFill>
              <a:hlinkClick r:id="rId4">
                <a:extLst>
                  <a:ext uri="{A12FA001-AC4F-418D-AE19-62706E023703}">
                    <ahyp:hlinkClr val="tx"/>
                  </a:ext>
                </a:extLst>
              </a:hlinkClick>
            </a:endParaRPr>
          </a:p>
          <a:p>
            <a:pPr indent="-311150" lvl="0" marL="266700" rtl="0" algn="l">
              <a:lnSpc>
                <a:spcPct val="115000"/>
              </a:lnSpc>
              <a:spcBef>
                <a:spcPts val="0"/>
              </a:spcBef>
              <a:spcAft>
                <a:spcPts val="0"/>
              </a:spcAft>
              <a:buClr>
                <a:schemeClr val="lt1"/>
              </a:buClr>
              <a:buSzPts val="1300"/>
              <a:buFont typeface="Arial"/>
              <a:buChar char="★"/>
            </a:pPr>
            <a:r>
              <a:rPr lang="en" sz="1300">
                <a:solidFill>
                  <a:schemeClr val="lt1"/>
                </a:solidFill>
                <a:uFill>
                  <a:noFill/>
                </a:uFill>
                <a:hlinkClick r:id="rId5">
                  <a:extLst>
                    <a:ext uri="{A12FA001-AC4F-418D-AE19-62706E023703}">
                      <ahyp:hlinkClr val="tx"/>
                    </a:ext>
                  </a:extLst>
                </a:hlinkClick>
              </a:rPr>
              <a:t>Predictive medicine</a:t>
            </a:r>
            <a:endParaRPr sz="1300">
              <a:solidFill>
                <a:schemeClr val="lt1"/>
              </a:solidFill>
              <a:uFill>
                <a:noFill/>
              </a:uFill>
              <a:hlinkClick r:id="rId6">
                <a:extLst>
                  <a:ext uri="{A12FA001-AC4F-418D-AE19-62706E023703}">
                    <ahyp:hlinkClr val="tx"/>
                  </a:ext>
                </a:extLst>
              </a:hlinkClick>
            </a:endParaRPr>
          </a:p>
          <a:p>
            <a:pPr indent="-311150" lvl="0" marL="266700" rtl="0" algn="l">
              <a:lnSpc>
                <a:spcPct val="115000"/>
              </a:lnSpc>
              <a:spcBef>
                <a:spcPts val="0"/>
              </a:spcBef>
              <a:spcAft>
                <a:spcPts val="0"/>
              </a:spcAft>
              <a:buClr>
                <a:schemeClr val="lt1"/>
              </a:buClr>
              <a:buSzPts val="1300"/>
              <a:buFont typeface="Arial"/>
              <a:buChar char="★"/>
            </a:pPr>
            <a:r>
              <a:rPr lang="en" sz="1300">
                <a:solidFill>
                  <a:schemeClr val="lt1"/>
                </a:solidFill>
                <a:uFill>
                  <a:noFill/>
                </a:uFill>
                <a:hlinkClick r:id="rId7">
                  <a:extLst>
                    <a:ext uri="{A12FA001-AC4F-418D-AE19-62706E023703}">
                      <ahyp:hlinkClr val="tx"/>
                    </a:ext>
                  </a:extLst>
                </a:hlinkClick>
              </a:rPr>
              <a:t>Medical imaging</a:t>
            </a:r>
            <a:endParaRPr sz="1300">
              <a:solidFill>
                <a:schemeClr val="lt1"/>
              </a:solidFill>
            </a:endParaRPr>
          </a:p>
          <a:p>
            <a:pPr indent="-311150" lvl="0" marL="266700" rtl="0" algn="l">
              <a:lnSpc>
                <a:spcPct val="115000"/>
              </a:lnSpc>
              <a:spcBef>
                <a:spcPts val="0"/>
              </a:spcBef>
              <a:spcAft>
                <a:spcPts val="0"/>
              </a:spcAft>
              <a:buClr>
                <a:schemeClr val="lt1"/>
              </a:buClr>
              <a:buSzPts val="1300"/>
              <a:buFont typeface="Arial"/>
              <a:buChar char="★"/>
            </a:pPr>
            <a:r>
              <a:rPr lang="en" sz="1300">
                <a:solidFill>
                  <a:schemeClr val="lt1"/>
                </a:solidFill>
              </a:rPr>
              <a:t>Financial forecasting</a:t>
            </a:r>
            <a:endParaRPr sz="1300">
              <a:solidFill>
                <a:schemeClr val="lt1"/>
              </a:solidFill>
              <a:uFill>
                <a:noFill/>
              </a:uFill>
              <a:hlinkClick r:id="rId8">
                <a:extLst>
                  <a:ext uri="{A12FA001-AC4F-418D-AE19-62706E023703}">
                    <ahyp:hlinkClr val="tx"/>
                  </a:ext>
                </a:extLst>
              </a:hlinkClick>
            </a:endParaRPr>
          </a:p>
          <a:p>
            <a:pPr indent="-311150" lvl="0" marL="266700" rtl="0" algn="l">
              <a:lnSpc>
                <a:spcPct val="115000"/>
              </a:lnSpc>
              <a:spcBef>
                <a:spcPts val="0"/>
              </a:spcBef>
              <a:spcAft>
                <a:spcPts val="0"/>
              </a:spcAft>
              <a:buClr>
                <a:schemeClr val="lt1"/>
              </a:buClr>
              <a:buSzPts val="1300"/>
              <a:buFont typeface="Arial"/>
              <a:buChar char="★"/>
            </a:pPr>
            <a:r>
              <a:rPr lang="en" sz="1300">
                <a:solidFill>
                  <a:schemeClr val="lt1"/>
                </a:solidFill>
                <a:uFill>
                  <a:noFill/>
                </a:uFill>
                <a:hlinkClick r:id="rId9">
                  <a:extLst>
                    <a:ext uri="{A12FA001-AC4F-418D-AE19-62706E023703}">
                      <ahyp:hlinkClr val="tx"/>
                    </a:ext>
                  </a:extLst>
                </a:hlinkClick>
              </a:rPr>
              <a:t>recommender </a:t>
            </a:r>
            <a:r>
              <a:rPr lang="en" sz="1300">
                <a:solidFill>
                  <a:schemeClr val="lt1"/>
                </a:solidFill>
              </a:rPr>
              <a:t>models</a:t>
            </a:r>
            <a:endParaRPr sz="1300">
              <a:solidFill>
                <a:schemeClr val="lt1"/>
              </a:solidFill>
            </a:endParaRPr>
          </a:p>
          <a:p>
            <a:pPr indent="0" lvl="0" marL="0" rtl="0" algn="l">
              <a:lnSpc>
                <a:spcPct val="115000"/>
              </a:lnSpc>
              <a:spcBef>
                <a:spcPts val="800"/>
              </a:spcBef>
              <a:spcAft>
                <a:spcPts val="800"/>
              </a:spcAft>
              <a:buNone/>
            </a:pPr>
            <a:r>
              <a:t/>
            </a:r>
            <a:endParaRPr sz="1300">
              <a:solidFill>
                <a:schemeClr val="lt1"/>
              </a:solidFill>
            </a:endParaRPr>
          </a:p>
        </p:txBody>
      </p:sp>
      <p:sp>
        <p:nvSpPr>
          <p:cNvPr id="471" name="Google Shape;471;p60"/>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472" name="Google Shape;472;p60"/>
          <p:cNvSpPr txBox="1"/>
          <p:nvPr/>
        </p:nvSpPr>
        <p:spPr>
          <a:xfrm>
            <a:off x="1128750" y="1396100"/>
            <a:ext cx="5744700" cy="5499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2400"/>
              </a:spcBef>
              <a:spcAft>
                <a:spcPts val="600"/>
              </a:spcAft>
              <a:buClr>
                <a:schemeClr val="dk1"/>
              </a:buClr>
              <a:buSzPts val="1100"/>
              <a:buFont typeface="Arial"/>
              <a:buNone/>
            </a:pPr>
            <a:r>
              <a:rPr lang="en" sz="2500">
                <a:solidFill>
                  <a:srgbClr val="FF9900"/>
                </a:solidFill>
              </a:rPr>
              <a:t>Application of Data Science </a:t>
            </a:r>
            <a:endParaRPr sz="2500">
              <a:solidFill>
                <a:srgbClr val="FF9900"/>
              </a:solidFill>
            </a:endParaRPr>
          </a:p>
        </p:txBody>
      </p:sp>
      <p:sp>
        <p:nvSpPr>
          <p:cNvPr id="473" name="Google Shape;473;p60"/>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1"/>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1"/>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80" name="Google Shape;480;p61"/>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400"/>
              </a:spcBef>
              <a:spcAft>
                <a:spcPts val="0"/>
              </a:spcAft>
              <a:buNone/>
            </a:pPr>
            <a:r>
              <a:t/>
            </a:r>
            <a:endParaRPr sz="1300">
              <a:solidFill>
                <a:schemeClr val="lt1"/>
              </a:solidFill>
            </a:endParaRPr>
          </a:p>
          <a:p>
            <a:pPr indent="0" lvl="0" marL="0" rtl="0" algn="just">
              <a:lnSpc>
                <a:spcPct val="115000"/>
              </a:lnSpc>
              <a:spcBef>
                <a:spcPts val="1400"/>
              </a:spcBef>
              <a:spcAft>
                <a:spcPts val="0"/>
              </a:spcAft>
              <a:buNone/>
            </a:pPr>
            <a:r>
              <a:rPr lang="en" sz="1300">
                <a:solidFill>
                  <a:schemeClr val="lt1"/>
                </a:solidFill>
              </a:rPr>
              <a:t>The Data Science life cycle involves the following steps:</a:t>
            </a:r>
            <a:endParaRPr sz="1300">
              <a:solidFill>
                <a:schemeClr val="lt1"/>
              </a:solidFill>
            </a:endParaRPr>
          </a:p>
          <a:p>
            <a:pPr indent="-311150" lvl="0" marL="457200" rtl="0" algn="just">
              <a:lnSpc>
                <a:spcPct val="115000"/>
              </a:lnSpc>
              <a:spcBef>
                <a:spcPts val="1400"/>
              </a:spcBef>
              <a:spcAft>
                <a:spcPts val="0"/>
              </a:spcAft>
              <a:buClr>
                <a:schemeClr val="lt1"/>
              </a:buClr>
              <a:buSzPts val="1300"/>
              <a:buFont typeface="Arial"/>
              <a:buChar char="★"/>
            </a:pPr>
            <a:r>
              <a:rPr lang="en" sz="1300">
                <a:solidFill>
                  <a:schemeClr val="lt1"/>
                </a:solidFill>
              </a:rPr>
              <a:t>Problem Understanding: It all starts with understanding the problem at hand, the questions, and the answers we are trying to discover from the dataset at hand.</a:t>
            </a:r>
            <a:endParaRPr sz="1300">
              <a:solidFill>
                <a:schemeClr val="lt1"/>
              </a:solidFill>
            </a:endParaRPr>
          </a:p>
          <a:p>
            <a:pPr indent="-311150" lvl="0" marL="457200" rtl="0" algn="just">
              <a:lnSpc>
                <a:spcPct val="115000"/>
              </a:lnSpc>
              <a:spcBef>
                <a:spcPts val="0"/>
              </a:spcBef>
              <a:spcAft>
                <a:spcPts val="0"/>
              </a:spcAft>
              <a:buClr>
                <a:schemeClr val="lt1"/>
              </a:buClr>
              <a:buSzPts val="1300"/>
              <a:buFont typeface="Arial"/>
              <a:buChar char="★"/>
            </a:pPr>
            <a:r>
              <a:rPr lang="en" sz="1300">
                <a:solidFill>
                  <a:schemeClr val="lt1"/>
                </a:solidFill>
              </a:rPr>
              <a:t>Data Acquisition: Data Acquisition, as the name suggests, is about retrieving the data with the help of Data Engineers where required. It also consolidates all of the data required to answer the question or to solve the problem at hand.</a:t>
            </a:r>
            <a:endParaRPr sz="1300">
              <a:solidFill>
                <a:schemeClr val="lt1"/>
              </a:solidFill>
            </a:endParaRPr>
          </a:p>
        </p:txBody>
      </p:sp>
      <p:sp>
        <p:nvSpPr>
          <p:cNvPr id="481" name="Google Shape;481;p61"/>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482" name="Google Shape;482;p61"/>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800"/>
              </a:spcAft>
              <a:buClr>
                <a:schemeClr val="dk1"/>
              </a:buClr>
              <a:buSzPts val="1100"/>
              <a:buFont typeface="Arial"/>
              <a:buNone/>
            </a:pPr>
            <a:r>
              <a:rPr lang="en" sz="2800">
                <a:solidFill>
                  <a:srgbClr val="FF9900"/>
                </a:solidFill>
                <a:latin typeface="Sniglet"/>
                <a:ea typeface="Sniglet"/>
                <a:cs typeface="Sniglet"/>
                <a:sym typeface="Sniglet"/>
              </a:rPr>
              <a:t>Data Science life cycle</a:t>
            </a:r>
            <a:endParaRPr sz="2800">
              <a:solidFill>
                <a:srgbClr val="FF9900"/>
              </a:solidFill>
              <a:latin typeface="Sniglet"/>
              <a:ea typeface="Sniglet"/>
              <a:cs typeface="Sniglet"/>
              <a:sym typeface="Sniglet"/>
            </a:endParaRPr>
          </a:p>
        </p:txBody>
      </p:sp>
      <p:sp>
        <p:nvSpPr>
          <p:cNvPr id="483" name="Google Shape;483;p61"/>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2"/>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2"/>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90" name="Google Shape;490;p62"/>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1"/>
              </a:buClr>
              <a:buSzPts val="1300"/>
              <a:buFont typeface="Arial"/>
              <a:buChar char="★"/>
            </a:pPr>
            <a:r>
              <a:rPr lang="en" sz="1300">
                <a:solidFill>
                  <a:schemeClr val="lt1"/>
                </a:solidFill>
              </a:rPr>
              <a:t>Data Wrangling: Data wrangling is about using knowledge to preprocess data. It involves looking for missing values and asking business questions like why they are missing. Furthermore, it uses knowledge to give shape to the dataset appropriate for visualizations and to support the coming steps in the life cycle.</a:t>
            </a:r>
            <a:endParaRPr sz="1300">
              <a:solidFill>
                <a:schemeClr val="lt1"/>
              </a:solidFill>
            </a:endParaRPr>
          </a:p>
          <a:p>
            <a:pPr indent="-311150" lvl="0" marL="457200" rtl="0" algn="just">
              <a:lnSpc>
                <a:spcPct val="115000"/>
              </a:lnSpc>
              <a:spcBef>
                <a:spcPts val="0"/>
              </a:spcBef>
              <a:spcAft>
                <a:spcPts val="0"/>
              </a:spcAft>
              <a:buClr>
                <a:schemeClr val="lt1"/>
              </a:buClr>
              <a:buSzPts val="1300"/>
              <a:buFont typeface="Arial"/>
              <a:buChar char="★"/>
            </a:pPr>
            <a:r>
              <a:rPr lang="en" sz="1300">
                <a:solidFill>
                  <a:schemeClr val="lt1"/>
                </a:solidFill>
              </a:rPr>
              <a:t>Data Exploration: Data Exploration is about visualization and other statistical measures to see whether the questions we asked, in the beginning, are being answered or not? The data analyst’s job ends here.</a:t>
            </a:r>
            <a:endParaRPr sz="1300">
              <a:solidFill>
                <a:schemeClr val="lt1"/>
              </a:solidFill>
            </a:endParaRPr>
          </a:p>
          <a:p>
            <a:pPr indent="-311150" lvl="0" marL="457200" rtl="0" algn="just">
              <a:lnSpc>
                <a:spcPct val="115000"/>
              </a:lnSpc>
              <a:spcBef>
                <a:spcPts val="0"/>
              </a:spcBef>
              <a:spcAft>
                <a:spcPts val="0"/>
              </a:spcAft>
              <a:buClr>
                <a:schemeClr val="lt1"/>
              </a:buClr>
              <a:buSzPts val="1300"/>
              <a:buFont typeface="Arial"/>
              <a:buChar char="★"/>
            </a:pPr>
            <a:r>
              <a:rPr lang="en" sz="1300">
                <a:solidFill>
                  <a:schemeClr val="lt1"/>
                </a:solidFill>
              </a:rPr>
              <a:t>Feature Engineering and Selection: It is a preprocessing step before modeling in both Machine Learning and Deep Learning. We will look into these fields in the coming sections. It has similar steps to Data Wrangling apart from some algorithms for Feature Selection and transformation.</a:t>
            </a:r>
            <a:endParaRPr sz="1300">
              <a:solidFill>
                <a:schemeClr val="lt1"/>
              </a:solidFill>
            </a:endParaRPr>
          </a:p>
        </p:txBody>
      </p:sp>
      <p:sp>
        <p:nvSpPr>
          <p:cNvPr id="491" name="Google Shape;491;p62"/>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492" name="Google Shape;492;p62"/>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800"/>
              </a:spcAft>
              <a:buClr>
                <a:schemeClr val="dk1"/>
              </a:buClr>
              <a:buSzPts val="1100"/>
              <a:buFont typeface="Arial"/>
              <a:buNone/>
            </a:pPr>
            <a:r>
              <a:rPr lang="en" sz="2800">
                <a:solidFill>
                  <a:srgbClr val="FF9900"/>
                </a:solidFill>
                <a:latin typeface="Sniglet"/>
                <a:ea typeface="Sniglet"/>
                <a:cs typeface="Sniglet"/>
                <a:sym typeface="Sniglet"/>
              </a:rPr>
              <a:t>Data Science life cycle</a:t>
            </a:r>
            <a:endParaRPr sz="2800">
              <a:solidFill>
                <a:srgbClr val="FF9900"/>
              </a:solidFill>
              <a:latin typeface="Sniglet"/>
              <a:ea typeface="Sniglet"/>
              <a:cs typeface="Sniglet"/>
              <a:sym typeface="Sniglet"/>
            </a:endParaRPr>
          </a:p>
        </p:txBody>
      </p:sp>
      <p:sp>
        <p:nvSpPr>
          <p:cNvPr id="493" name="Google Shape;493;p62"/>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3"/>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3"/>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00" name="Google Shape;500;p63"/>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chemeClr val="lt1"/>
              </a:buClr>
              <a:buSzPts val="1300"/>
              <a:buFont typeface="Arial"/>
              <a:buChar char="★"/>
            </a:pPr>
            <a:r>
              <a:rPr lang="en" sz="1300">
                <a:solidFill>
                  <a:schemeClr val="lt1"/>
                </a:solidFill>
              </a:rPr>
              <a:t>Modelling: Modeling is the process that uncovers the meaning of the data. It is about capturing underlying trends and the data’s behavior to make the model, which can be used for predictive analytics as described in the previous section.</a:t>
            </a:r>
            <a:endParaRPr sz="1300">
              <a:solidFill>
                <a:schemeClr val="lt1"/>
              </a:solidFill>
            </a:endParaRPr>
          </a:p>
          <a:p>
            <a:pPr indent="-311150" lvl="0" marL="457200" rtl="0" algn="just">
              <a:lnSpc>
                <a:spcPct val="115000"/>
              </a:lnSpc>
              <a:spcBef>
                <a:spcPts val="0"/>
              </a:spcBef>
              <a:spcAft>
                <a:spcPts val="0"/>
              </a:spcAft>
              <a:buClr>
                <a:schemeClr val="lt1"/>
              </a:buClr>
              <a:buSzPts val="1300"/>
              <a:buFont typeface="Arial"/>
              <a:buChar char="★"/>
            </a:pPr>
            <a:r>
              <a:rPr lang="en" sz="1300">
                <a:solidFill>
                  <a:schemeClr val="lt1"/>
                </a:solidFill>
              </a:rPr>
              <a:t>Deployment: After we build the model we’ll deploy it in the most efficient and optimized manner so that it can be used by real users. It can be deployed on mobile applications and web applications.</a:t>
            </a:r>
            <a:endParaRPr sz="1300">
              <a:solidFill>
                <a:schemeClr val="lt1"/>
              </a:solidFill>
            </a:endParaRPr>
          </a:p>
          <a:p>
            <a:pPr indent="-311150" lvl="0" marL="457200" rtl="0" algn="just">
              <a:lnSpc>
                <a:spcPct val="115000"/>
              </a:lnSpc>
              <a:spcBef>
                <a:spcPts val="0"/>
              </a:spcBef>
              <a:spcAft>
                <a:spcPts val="0"/>
              </a:spcAft>
              <a:buClr>
                <a:schemeClr val="lt1"/>
              </a:buClr>
              <a:buSzPts val="1300"/>
              <a:buFont typeface="Arial"/>
              <a:buChar char="★"/>
            </a:pPr>
            <a:r>
              <a:rPr lang="en" sz="1300">
                <a:solidFill>
                  <a:schemeClr val="lt1"/>
                </a:solidFill>
              </a:rPr>
              <a:t>Monitoring: After we have deployed the model, we will want to monitor it. Monitoring is about familiarizing the model with the new dataset and tracking the number of requests that the model receives. It also involves making changes to the analysis and starting over if required.</a:t>
            </a:r>
            <a:endParaRPr sz="1300">
              <a:solidFill>
                <a:schemeClr val="lt1"/>
              </a:solidFill>
            </a:endParaRPr>
          </a:p>
        </p:txBody>
      </p:sp>
      <p:sp>
        <p:nvSpPr>
          <p:cNvPr id="501" name="Google Shape;501;p63"/>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02" name="Google Shape;502;p63"/>
          <p:cNvSpPr txBox="1"/>
          <p:nvPr/>
        </p:nvSpPr>
        <p:spPr>
          <a:xfrm>
            <a:off x="2117975" y="1396100"/>
            <a:ext cx="4566900" cy="549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800"/>
              </a:spcAft>
              <a:buClr>
                <a:schemeClr val="dk1"/>
              </a:buClr>
              <a:buSzPts val="1100"/>
              <a:buFont typeface="Arial"/>
              <a:buNone/>
            </a:pPr>
            <a:r>
              <a:rPr lang="en" sz="2800">
                <a:solidFill>
                  <a:srgbClr val="FF9900"/>
                </a:solidFill>
                <a:latin typeface="Sniglet"/>
                <a:ea typeface="Sniglet"/>
                <a:cs typeface="Sniglet"/>
                <a:sym typeface="Sniglet"/>
              </a:rPr>
              <a:t>Data Science life cycle</a:t>
            </a:r>
            <a:endParaRPr sz="2800">
              <a:solidFill>
                <a:srgbClr val="FF9900"/>
              </a:solidFill>
              <a:latin typeface="Sniglet"/>
              <a:ea typeface="Sniglet"/>
              <a:cs typeface="Sniglet"/>
              <a:sym typeface="Sniglet"/>
            </a:endParaRPr>
          </a:p>
        </p:txBody>
      </p:sp>
      <p:sp>
        <p:nvSpPr>
          <p:cNvPr id="503" name="Google Shape;503;p63"/>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idx="1" type="body"/>
          </p:nvPr>
        </p:nvSpPr>
        <p:spPr>
          <a:xfrm>
            <a:off x="1529443" y="1902303"/>
            <a:ext cx="3456300" cy="1400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46" name="Google Shape;146;p28"/>
          <p:cNvSpPr txBox="1"/>
          <p:nvPr>
            <p:ph idx="2" type="body"/>
          </p:nvPr>
        </p:nvSpPr>
        <p:spPr>
          <a:xfrm>
            <a:off x="1529444" y="3460816"/>
            <a:ext cx="3785700" cy="300000"/>
          </a:xfrm>
          <a:prstGeom prst="rect">
            <a:avLst/>
          </a:prstGeom>
        </p:spPr>
        <p:txBody>
          <a:bodyPr anchorCtr="0" anchor="t" bIns="91425" lIns="91425" spcFirstLastPara="1" rIns="91425" wrap="square" tIns="91425">
            <a:normAutofit fontScale="85000" lnSpcReduction="20000"/>
          </a:bodyPr>
          <a:lstStyle/>
          <a:p>
            <a:pPr indent="0" lvl="0" marL="0" rtl="0" algn="l">
              <a:spcBef>
                <a:spcPts val="600"/>
              </a:spcBef>
              <a:spcAft>
                <a:spcPts val="0"/>
              </a:spcAft>
              <a:buNone/>
            </a:pPr>
            <a:r>
              <a:t/>
            </a:r>
            <a:endParaRPr/>
          </a:p>
        </p:txBody>
      </p:sp>
      <p:pic>
        <p:nvPicPr>
          <p:cNvPr id="147" name="Google Shape;147;p28"/>
          <p:cNvPicPr preferRelativeResize="0"/>
          <p:nvPr/>
        </p:nvPicPr>
        <p:blipFill>
          <a:blip r:embed="rId3">
            <a:alphaModFix/>
          </a:blip>
          <a:stretch>
            <a:fillRect/>
          </a:stretch>
        </p:blipFill>
        <p:spPr>
          <a:xfrm>
            <a:off x="-55900" y="0"/>
            <a:ext cx="9199900" cy="4584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txBox="1"/>
          <p:nvPr>
            <p:ph idx="1" type="body"/>
          </p:nvPr>
        </p:nvSpPr>
        <p:spPr>
          <a:xfrm>
            <a:off x="311700" y="240600"/>
            <a:ext cx="8477400" cy="4418400"/>
          </a:xfrm>
          <a:prstGeom prst="rect">
            <a:avLst/>
          </a:prstGeom>
        </p:spPr>
        <p:txBody>
          <a:bodyPr anchorCtr="0" anchor="t" bIns="91425" lIns="91425" spcFirstLastPara="1" rIns="91425" wrap="square" tIns="91425">
            <a:normAutofit/>
          </a:bodyPr>
          <a:lstStyle/>
          <a:p>
            <a:pPr indent="0" lvl="0" marL="2286000" rtl="0" algn="just">
              <a:spcBef>
                <a:spcPts val="0"/>
              </a:spcBef>
              <a:spcAft>
                <a:spcPts val="0"/>
              </a:spcAft>
              <a:buNone/>
            </a:pPr>
            <a:r>
              <a:t/>
            </a:r>
            <a:endParaRPr sz="1400">
              <a:solidFill>
                <a:srgbClr val="FF0000"/>
              </a:solidFill>
              <a:latin typeface="Spectral"/>
              <a:ea typeface="Spectral"/>
              <a:cs typeface="Spectral"/>
              <a:sym typeface="Spectral"/>
            </a:endParaRPr>
          </a:p>
          <a:p>
            <a:pPr indent="0" lvl="0" marL="2286000" rtl="0" algn="just">
              <a:spcBef>
                <a:spcPts val="1200"/>
              </a:spcBef>
              <a:spcAft>
                <a:spcPts val="1200"/>
              </a:spcAft>
              <a:buNone/>
            </a:pPr>
            <a:r>
              <a:rPr b="1" lang="en">
                <a:solidFill>
                  <a:srgbClr val="FF9900"/>
                </a:solidFill>
                <a:latin typeface="Spectral"/>
                <a:ea typeface="Spectral"/>
                <a:cs typeface="Spectral"/>
                <a:sym typeface="Spectral"/>
              </a:rPr>
              <a:t>Machine Learning Structure Flow</a:t>
            </a:r>
            <a:endParaRPr b="1">
              <a:solidFill>
                <a:srgbClr val="FF9900"/>
              </a:solidFill>
              <a:latin typeface="Spectral"/>
              <a:ea typeface="Spectral"/>
              <a:cs typeface="Spectral"/>
              <a:sym typeface="Spectral"/>
            </a:endParaRPr>
          </a:p>
        </p:txBody>
      </p:sp>
      <p:pic>
        <p:nvPicPr>
          <p:cNvPr id="509" name="Google Shape;509;p64"/>
          <p:cNvPicPr preferRelativeResize="0"/>
          <p:nvPr/>
        </p:nvPicPr>
        <p:blipFill>
          <a:blip r:embed="rId3">
            <a:alphaModFix/>
          </a:blip>
          <a:stretch>
            <a:fillRect/>
          </a:stretch>
        </p:blipFill>
        <p:spPr>
          <a:xfrm>
            <a:off x="152400" y="4778375"/>
            <a:ext cx="8477250" cy="276225"/>
          </a:xfrm>
          <a:prstGeom prst="rect">
            <a:avLst/>
          </a:prstGeom>
          <a:noFill/>
          <a:ln>
            <a:noFill/>
          </a:ln>
        </p:spPr>
      </p:pic>
      <p:pic>
        <p:nvPicPr>
          <p:cNvPr id="510" name="Google Shape;510;p64"/>
          <p:cNvPicPr preferRelativeResize="0"/>
          <p:nvPr/>
        </p:nvPicPr>
        <p:blipFill rotWithShape="1">
          <a:blip r:embed="rId4">
            <a:alphaModFix/>
          </a:blip>
          <a:srcRect b="0" l="0" r="0" t="11150"/>
          <a:stretch/>
        </p:blipFill>
        <p:spPr>
          <a:xfrm>
            <a:off x="387900" y="1230125"/>
            <a:ext cx="8298899" cy="2327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5"/>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5"/>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17" name="Google Shape;517;p65"/>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t/>
            </a:r>
            <a:endParaRPr>
              <a:solidFill>
                <a:schemeClr val="lt1"/>
              </a:solidFill>
              <a:latin typeface="Sniglet"/>
              <a:ea typeface="Sniglet"/>
              <a:cs typeface="Sniglet"/>
              <a:sym typeface="Sniglet"/>
            </a:endParaRPr>
          </a:p>
          <a:p>
            <a:pPr indent="-317500" lvl="0" marL="457200" rtl="0" algn="l">
              <a:lnSpc>
                <a:spcPct val="115000"/>
              </a:lnSpc>
              <a:spcBef>
                <a:spcPts val="1000"/>
              </a:spcBef>
              <a:spcAft>
                <a:spcPts val="0"/>
              </a:spcAft>
              <a:buClr>
                <a:schemeClr val="lt1"/>
              </a:buClr>
              <a:buSzPts val="1400"/>
              <a:buFont typeface="Sniglet"/>
              <a:buChar char="●"/>
            </a:pPr>
            <a:r>
              <a:rPr lang="en">
                <a:solidFill>
                  <a:schemeClr val="lt1"/>
                </a:solidFill>
                <a:latin typeface="Sniglet"/>
                <a:ea typeface="Sniglet"/>
                <a:cs typeface="Sniglet"/>
                <a:sym typeface="Sniglet"/>
              </a:rPr>
              <a:t>Population: the source of data to be collected.</a:t>
            </a:r>
            <a:endParaRPr>
              <a:solidFill>
                <a:schemeClr val="lt1"/>
              </a:solidFill>
              <a:latin typeface="Sniglet"/>
              <a:ea typeface="Sniglet"/>
              <a:cs typeface="Sniglet"/>
              <a:sym typeface="Sniglet"/>
            </a:endParaRPr>
          </a:p>
          <a:p>
            <a:pPr indent="-317500" lvl="0" marL="457200" rtl="0" algn="l">
              <a:lnSpc>
                <a:spcPct val="115000"/>
              </a:lnSpc>
              <a:spcBef>
                <a:spcPts val="0"/>
              </a:spcBef>
              <a:spcAft>
                <a:spcPts val="0"/>
              </a:spcAft>
              <a:buClr>
                <a:schemeClr val="lt1"/>
              </a:buClr>
              <a:buSzPts val="1400"/>
              <a:buFont typeface="Sniglet"/>
              <a:buChar char="●"/>
            </a:pPr>
            <a:r>
              <a:rPr lang="en">
                <a:solidFill>
                  <a:schemeClr val="lt1"/>
                </a:solidFill>
                <a:latin typeface="Sniglet"/>
                <a:ea typeface="Sniglet"/>
                <a:cs typeface="Sniglet"/>
                <a:sym typeface="Sniglet"/>
              </a:rPr>
              <a:t>Sample: a portion of the population.</a:t>
            </a:r>
            <a:endParaRPr>
              <a:solidFill>
                <a:schemeClr val="lt1"/>
              </a:solidFill>
              <a:latin typeface="Sniglet"/>
              <a:ea typeface="Sniglet"/>
              <a:cs typeface="Sniglet"/>
              <a:sym typeface="Sniglet"/>
            </a:endParaRPr>
          </a:p>
          <a:p>
            <a:pPr indent="-317500" lvl="0" marL="457200" rtl="0" algn="l">
              <a:lnSpc>
                <a:spcPct val="115000"/>
              </a:lnSpc>
              <a:spcBef>
                <a:spcPts val="0"/>
              </a:spcBef>
              <a:spcAft>
                <a:spcPts val="0"/>
              </a:spcAft>
              <a:buClr>
                <a:schemeClr val="lt1"/>
              </a:buClr>
              <a:buSzPts val="1400"/>
              <a:buFont typeface="Sniglet"/>
              <a:buChar char="●"/>
            </a:pPr>
            <a:r>
              <a:rPr lang="en">
                <a:solidFill>
                  <a:schemeClr val="lt1"/>
                </a:solidFill>
                <a:latin typeface="Sniglet"/>
                <a:ea typeface="Sniglet"/>
                <a:cs typeface="Sniglet"/>
                <a:sym typeface="Sniglet"/>
              </a:rPr>
              <a:t>Variable: any data item that can be measured or counted.</a:t>
            </a:r>
            <a:endParaRPr>
              <a:solidFill>
                <a:schemeClr val="lt1"/>
              </a:solidFill>
              <a:latin typeface="Sniglet"/>
              <a:ea typeface="Sniglet"/>
              <a:cs typeface="Sniglet"/>
              <a:sym typeface="Sniglet"/>
            </a:endParaRPr>
          </a:p>
          <a:p>
            <a:pPr indent="-317500" lvl="0" marL="457200" rtl="0" algn="l">
              <a:lnSpc>
                <a:spcPct val="115000"/>
              </a:lnSpc>
              <a:spcBef>
                <a:spcPts val="0"/>
              </a:spcBef>
              <a:spcAft>
                <a:spcPts val="0"/>
              </a:spcAft>
              <a:buClr>
                <a:schemeClr val="lt1"/>
              </a:buClr>
              <a:buSzPts val="1400"/>
              <a:buFont typeface="Sniglet"/>
              <a:buChar char="●"/>
            </a:pPr>
            <a:r>
              <a:rPr lang="en">
                <a:solidFill>
                  <a:schemeClr val="lt1"/>
                </a:solidFill>
                <a:latin typeface="Sniglet"/>
                <a:ea typeface="Sniglet"/>
                <a:cs typeface="Sniglet"/>
                <a:sym typeface="Sniglet"/>
              </a:rPr>
              <a:t>Quantitative analysis (statistical): collecting and interpreting data with patterns and data visualization.</a:t>
            </a:r>
            <a:endParaRPr>
              <a:solidFill>
                <a:schemeClr val="lt1"/>
              </a:solidFill>
              <a:latin typeface="Sniglet"/>
              <a:ea typeface="Sniglet"/>
              <a:cs typeface="Sniglet"/>
              <a:sym typeface="Sniglet"/>
            </a:endParaRPr>
          </a:p>
          <a:p>
            <a:pPr indent="-317500" lvl="0" marL="457200" rtl="0" algn="l">
              <a:lnSpc>
                <a:spcPct val="115000"/>
              </a:lnSpc>
              <a:spcBef>
                <a:spcPts val="0"/>
              </a:spcBef>
              <a:spcAft>
                <a:spcPts val="0"/>
              </a:spcAft>
              <a:buClr>
                <a:schemeClr val="lt1"/>
              </a:buClr>
              <a:buSzPts val="1400"/>
              <a:buFont typeface="Sniglet"/>
              <a:buChar char="●"/>
            </a:pPr>
            <a:r>
              <a:rPr lang="en">
                <a:solidFill>
                  <a:schemeClr val="lt1"/>
                </a:solidFill>
                <a:latin typeface="Sniglet"/>
                <a:ea typeface="Sniglet"/>
                <a:cs typeface="Sniglet"/>
                <a:sym typeface="Sniglet"/>
              </a:rPr>
              <a:t>Qualitative analysis (non-statistical): producing generic information from unstructured forms of media.</a:t>
            </a:r>
            <a:endParaRPr>
              <a:solidFill>
                <a:schemeClr val="lt1"/>
              </a:solidFill>
              <a:latin typeface="Sniglet"/>
              <a:ea typeface="Sniglet"/>
              <a:cs typeface="Sniglet"/>
              <a:sym typeface="Sniglet"/>
            </a:endParaRPr>
          </a:p>
        </p:txBody>
      </p:sp>
      <p:sp>
        <p:nvSpPr>
          <p:cNvPr id="518" name="Google Shape;518;p65"/>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19" name="Google Shape;519;p65"/>
          <p:cNvSpPr txBox="1"/>
          <p:nvPr/>
        </p:nvSpPr>
        <p:spPr>
          <a:xfrm>
            <a:off x="2757525" y="1396105"/>
            <a:ext cx="2784300" cy="54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3000"/>
              <a:buFont typeface="Sniglet"/>
              <a:buNone/>
            </a:pPr>
            <a:r>
              <a:rPr lang="en" sz="2500">
                <a:solidFill>
                  <a:srgbClr val="FF9900"/>
                </a:solidFill>
              </a:rPr>
              <a:t>Statistical Terms</a:t>
            </a:r>
            <a:endParaRPr sz="2500">
              <a:solidFill>
                <a:srgbClr val="FF9900"/>
              </a:solidFill>
            </a:endParaRPr>
          </a:p>
        </p:txBody>
      </p:sp>
      <p:sp>
        <p:nvSpPr>
          <p:cNvPr id="520" name="Google Shape;520;p65"/>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6"/>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6"/>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27" name="Google Shape;527;p66"/>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Descriptive statistics: characteristics of a population.</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Inferential statistics: predictions for a population.</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Central tendency (measures of the center): mean (average of all values), median (central value of a data set), and mode (the most recurrent value in a data set).</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Measures of the spread:</a:t>
            </a:r>
            <a:endParaRPr sz="1300">
              <a:solidFill>
                <a:schemeClr val="lt1"/>
              </a:solidFill>
            </a:endParaRPr>
          </a:p>
          <a:p>
            <a:pPr indent="-311150" lvl="1" marL="914400" rtl="0" algn="l">
              <a:lnSpc>
                <a:spcPct val="150000"/>
              </a:lnSpc>
              <a:spcBef>
                <a:spcPts val="0"/>
              </a:spcBef>
              <a:spcAft>
                <a:spcPts val="0"/>
              </a:spcAft>
              <a:buClr>
                <a:schemeClr val="lt1"/>
              </a:buClr>
              <a:buSzPts val="1300"/>
              <a:buChar char="○"/>
            </a:pPr>
            <a:r>
              <a:rPr lang="en" sz="1300">
                <a:solidFill>
                  <a:schemeClr val="lt1"/>
                </a:solidFill>
              </a:rPr>
              <a:t>Range: the distance between the </a:t>
            </a:r>
            <a:r>
              <a:rPr lang="en" sz="1300">
                <a:solidFill>
                  <a:schemeClr val="lt1"/>
                </a:solidFill>
              </a:rPr>
              <a:t>highest and lowest </a:t>
            </a:r>
            <a:r>
              <a:rPr lang="en" sz="1300">
                <a:solidFill>
                  <a:schemeClr val="lt1"/>
                </a:solidFill>
              </a:rPr>
              <a:t>value in a data set.</a:t>
            </a:r>
            <a:endParaRPr sz="1300">
              <a:solidFill>
                <a:schemeClr val="lt1"/>
              </a:solidFill>
            </a:endParaRPr>
          </a:p>
          <a:p>
            <a:pPr indent="-311150" lvl="1" marL="914400" rtl="0" algn="l">
              <a:lnSpc>
                <a:spcPct val="150000"/>
              </a:lnSpc>
              <a:spcBef>
                <a:spcPts val="0"/>
              </a:spcBef>
              <a:spcAft>
                <a:spcPts val="0"/>
              </a:spcAft>
              <a:buClr>
                <a:schemeClr val="lt1"/>
              </a:buClr>
              <a:buSzPts val="1300"/>
              <a:buChar char="○"/>
            </a:pPr>
            <a:r>
              <a:rPr lang="en" sz="1300">
                <a:solidFill>
                  <a:schemeClr val="lt1"/>
                </a:solidFill>
              </a:rPr>
              <a:t>Variance: the average distance between a data point and its mean value.</a:t>
            </a:r>
            <a:endParaRPr sz="1300">
              <a:solidFill>
                <a:schemeClr val="lt1"/>
              </a:solidFill>
            </a:endParaRPr>
          </a:p>
          <a:p>
            <a:pPr indent="-311150" lvl="1" marL="914400" rtl="0" algn="l">
              <a:lnSpc>
                <a:spcPct val="150000"/>
              </a:lnSpc>
              <a:spcBef>
                <a:spcPts val="0"/>
              </a:spcBef>
              <a:spcAft>
                <a:spcPts val="0"/>
              </a:spcAft>
              <a:buClr>
                <a:schemeClr val="lt1"/>
              </a:buClr>
              <a:buSzPts val="1300"/>
              <a:buChar char="○"/>
            </a:pPr>
            <a:r>
              <a:rPr lang="en" sz="1300">
                <a:solidFill>
                  <a:schemeClr val="lt1"/>
                </a:solidFill>
              </a:rPr>
              <a:t>Standard deviation: the dispersion of a data set from the mean.</a:t>
            </a:r>
            <a:endParaRPr sz="1300">
              <a:solidFill>
                <a:schemeClr val="lt1"/>
              </a:solidFill>
            </a:endParaRPr>
          </a:p>
        </p:txBody>
      </p:sp>
      <p:sp>
        <p:nvSpPr>
          <p:cNvPr id="528" name="Google Shape;528;p66"/>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29" name="Google Shape;529;p66"/>
          <p:cNvSpPr txBox="1"/>
          <p:nvPr/>
        </p:nvSpPr>
        <p:spPr>
          <a:xfrm>
            <a:off x="2757525" y="1396105"/>
            <a:ext cx="2784300" cy="54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3000"/>
              <a:buFont typeface="Sniglet"/>
              <a:buNone/>
            </a:pPr>
            <a:r>
              <a:rPr lang="en" sz="2500">
                <a:solidFill>
                  <a:srgbClr val="FF9900"/>
                </a:solidFill>
              </a:rPr>
              <a:t>Statistical Terms</a:t>
            </a:r>
            <a:endParaRPr sz="1800">
              <a:solidFill>
                <a:srgbClr val="FF9900"/>
              </a:solidFill>
            </a:endParaRPr>
          </a:p>
        </p:txBody>
      </p:sp>
      <p:sp>
        <p:nvSpPr>
          <p:cNvPr id="530" name="Google Shape;530;p66"/>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7"/>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7"/>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7" name="Google Shape;537;p67"/>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300">
              <a:solidFill>
                <a:schemeClr val="lt1"/>
              </a:solidFill>
            </a:endParaRPr>
          </a:p>
          <a:p>
            <a:pPr indent="0" lvl="0" marL="0" rtl="0" algn="just">
              <a:lnSpc>
                <a:spcPct val="115000"/>
              </a:lnSpc>
              <a:spcBef>
                <a:spcPts val="1200"/>
              </a:spcBef>
              <a:spcAft>
                <a:spcPts val="1200"/>
              </a:spcAft>
              <a:buNone/>
            </a:pPr>
            <a:r>
              <a:rPr lang="en" sz="1300">
                <a:solidFill>
                  <a:schemeClr val="lt1"/>
                </a:solidFill>
              </a:rPr>
              <a:t>Probability distributions: Probability is defined as the likelihood of something occurring, expressed as a simple "yes" or "no" percentage. When the weather forecast predicts a 30% chance of rain, it also means there is a 70% chance it will not rain.</a:t>
            </a:r>
            <a:endParaRPr sz="1300">
              <a:solidFill>
                <a:schemeClr val="lt1"/>
              </a:solidFill>
            </a:endParaRPr>
          </a:p>
        </p:txBody>
      </p:sp>
      <p:sp>
        <p:nvSpPr>
          <p:cNvPr id="538" name="Google Shape;538;p67"/>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39" name="Google Shape;539;p67"/>
          <p:cNvSpPr txBox="1"/>
          <p:nvPr/>
        </p:nvSpPr>
        <p:spPr>
          <a:xfrm>
            <a:off x="1087000" y="1396100"/>
            <a:ext cx="5733600" cy="5499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1100"/>
              <a:buFont typeface="Arial"/>
              <a:buNone/>
            </a:pPr>
            <a:r>
              <a:rPr lang="en" sz="2400">
                <a:solidFill>
                  <a:srgbClr val="FF9900"/>
                </a:solidFill>
                <a:latin typeface="Sniglet"/>
                <a:ea typeface="Sniglet"/>
                <a:cs typeface="Sniglet"/>
                <a:sym typeface="Sniglet"/>
              </a:rPr>
              <a:t>		Statistical terms</a:t>
            </a:r>
            <a:endParaRPr sz="2400">
              <a:solidFill>
                <a:srgbClr val="FF9900"/>
              </a:solidFill>
              <a:latin typeface="Sniglet"/>
              <a:ea typeface="Sniglet"/>
              <a:cs typeface="Sniglet"/>
              <a:sym typeface="Sniglet"/>
            </a:endParaRPr>
          </a:p>
        </p:txBody>
      </p:sp>
      <p:sp>
        <p:nvSpPr>
          <p:cNvPr id="540" name="Google Shape;540;p67"/>
          <p:cNvSpPr/>
          <p:nvPr/>
        </p:nvSpPr>
        <p:spPr>
          <a:xfrm>
            <a:off x="4099048" y="664228"/>
            <a:ext cx="548720" cy="411391"/>
          </a:xfrm>
          <a:custGeom>
            <a:rect b="b" l="l" r="r" t="t"/>
            <a:pathLst>
              <a:path extrusionOk="0" h="13384" w="18153">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8"/>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8"/>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47" name="Google Shape;547;p68"/>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300">
              <a:solidFill>
                <a:schemeClr val="lt1"/>
              </a:solidFill>
            </a:endParaRPr>
          </a:p>
          <a:p>
            <a:pPr indent="0" lvl="0" marL="0" rtl="0" algn="just">
              <a:lnSpc>
                <a:spcPct val="115000"/>
              </a:lnSpc>
              <a:spcBef>
                <a:spcPts val="1200"/>
              </a:spcBef>
              <a:spcAft>
                <a:spcPts val="1200"/>
              </a:spcAft>
              <a:buNone/>
            </a:pPr>
            <a:r>
              <a:rPr lang="en" sz="1300">
                <a:solidFill>
                  <a:schemeClr val="lt1"/>
                </a:solidFill>
              </a:rPr>
              <a:t>Quantitative data are simple set of information that can be quantified, it can be counted or measured, and given a numerical value—such as length in centimeters or revenue in dollars. Quantitative data tends to be structured in nature and is suitable for statistical analysis. Examples include revenue, Weight in kilograms, Age in months or years, Number of weeks in a year, etc.</a:t>
            </a:r>
            <a:endParaRPr sz="1300">
              <a:solidFill>
                <a:schemeClr val="lt1"/>
              </a:solidFill>
            </a:endParaRPr>
          </a:p>
        </p:txBody>
      </p:sp>
      <p:sp>
        <p:nvSpPr>
          <p:cNvPr id="548" name="Google Shape;548;p68"/>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49" name="Google Shape;549;p68"/>
          <p:cNvSpPr txBox="1"/>
          <p:nvPr/>
        </p:nvSpPr>
        <p:spPr>
          <a:xfrm>
            <a:off x="1998200" y="1396100"/>
            <a:ext cx="4712700" cy="5499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1100"/>
              <a:buFont typeface="Arial"/>
              <a:buNone/>
            </a:pPr>
            <a:r>
              <a:rPr lang="en" sz="2600">
                <a:solidFill>
                  <a:srgbClr val="FF9900"/>
                </a:solidFill>
                <a:latin typeface="Sniglet"/>
                <a:ea typeface="Sniglet"/>
                <a:cs typeface="Sniglet"/>
                <a:sym typeface="Sniglet"/>
              </a:rPr>
              <a:t>Quantitative Data</a:t>
            </a:r>
            <a:endParaRPr sz="2600">
              <a:solidFill>
                <a:srgbClr val="FF9900"/>
              </a:solidFill>
              <a:latin typeface="Sniglet"/>
              <a:ea typeface="Sniglet"/>
              <a:cs typeface="Sniglet"/>
              <a:sym typeface="Sniglet"/>
            </a:endParaRPr>
          </a:p>
        </p:txBody>
      </p:sp>
      <p:sp>
        <p:nvSpPr>
          <p:cNvPr id="550" name="Google Shape;550;p68"/>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9"/>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9"/>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7" name="Google Shape;557;p69"/>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3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300">
                <a:solidFill>
                  <a:schemeClr val="lt1"/>
                </a:solidFill>
              </a:rPr>
              <a:t>Quantitative data comes in two primary forms:</a:t>
            </a:r>
            <a:endParaRPr sz="13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b="1" sz="13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300">
                <a:solidFill>
                  <a:schemeClr val="lt1"/>
                </a:solidFill>
              </a:rPr>
              <a:t>Discrete Data:</a:t>
            </a:r>
            <a:r>
              <a:rPr lang="en" sz="1300">
                <a:solidFill>
                  <a:schemeClr val="lt1"/>
                </a:solidFill>
              </a:rPr>
              <a:t> This is quantitative data restricted to a finite set of numerical values. These values are whole and indivisible, often resulting from counting. For instance, the number of website visits is discrete—you might record 150 visits in a day, but not 150.6. Discrete data is typically visualized using tally charts, bar charts, or pie charts.</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p:txBody>
      </p:sp>
      <p:sp>
        <p:nvSpPr>
          <p:cNvPr id="558" name="Google Shape;558;p69"/>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59" name="Google Shape;559;p69"/>
          <p:cNvSpPr txBox="1"/>
          <p:nvPr/>
        </p:nvSpPr>
        <p:spPr>
          <a:xfrm>
            <a:off x="1998200" y="1396100"/>
            <a:ext cx="47127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9900"/>
                </a:solidFill>
                <a:latin typeface="Sniglet"/>
                <a:ea typeface="Sniglet"/>
                <a:cs typeface="Sniglet"/>
                <a:sym typeface="Sniglet"/>
              </a:rPr>
              <a:t>Type of Quantitative Data</a:t>
            </a:r>
            <a:endParaRPr sz="2000">
              <a:solidFill>
                <a:srgbClr val="FF9900"/>
              </a:solidFill>
              <a:latin typeface="Sniglet"/>
              <a:ea typeface="Sniglet"/>
              <a:cs typeface="Sniglet"/>
              <a:sym typeface="Sniglet"/>
            </a:endParaRPr>
          </a:p>
        </p:txBody>
      </p:sp>
      <p:sp>
        <p:nvSpPr>
          <p:cNvPr id="560" name="Google Shape;560;p69"/>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0"/>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70"/>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67" name="Google Shape;567;p70"/>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b="1"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rPr b="1" lang="en" sz="1300">
                <a:solidFill>
                  <a:schemeClr val="lt1"/>
                </a:solidFill>
              </a:rPr>
              <a:t>Continuous Data:</a:t>
            </a:r>
            <a:r>
              <a:rPr lang="en" sz="1300">
                <a:solidFill>
                  <a:schemeClr val="lt1"/>
                </a:solidFill>
              </a:rPr>
              <a:t> In contrast, continuous data can be subdivided infinitely into finer increments. This type of quantitative data is measurable and can take on any value within a range, such as temperature in degrees Celsius. Unlike discrete data, it isn’t limited to specific, fixed numbers and can fluctuate over time—for example, room temperature varies throughout the day. Line graphs are typically used to visualize continuous data.</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rPr lang="en" sz="1300">
                <a:solidFill>
                  <a:schemeClr val="lt1"/>
                </a:solidFill>
              </a:rPr>
              <a:t>Continuous data can be further divided into two subtypes: interval data and ratio data. Let’s explore these next.</a:t>
            </a:r>
            <a:endParaRPr sz="1300">
              <a:solidFill>
                <a:schemeClr val="lt1"/>
              </a:solidFill>
            </a:endParaRPr>
          </a:p>
        </p:txBody>
      </p:sp>
      <p:sp>
        <p:nvSpPr>
          <p:cNvPr id="568" name="Google Shape;568;p70"/>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69" name="Google Shape;569;p70"/>
          <p:cNvSpPr txBox="1"/>
          <p:nvPr/>
        </p:nvSpPr>
        <p:spPr>
          <a:xfrm>
            <a:off x="1998200" y="1396100"/>
            <a:ext cx="4712700" cy="5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FF9900"/>
                </a:solidFill>
                <a:latin typeface="Sniglet"/>
                <a:ea typeface="Sniglet"/>
                <a:cs typeface="Sniglet"/>
                <a:sym typeface="Sniglet"/>
              </a:rPr>
              <a:t>Type of Quantitative Data</a:t>
            </a:r>
            <a:endParaRPr sz="2000">
              <a:solidFill>
                <a:srgbClr val="FF9900"/>
              </a:solidFill>
              <a:latin typeface="Sniglet"/>
              <a:ea typeface="Sniglet"/>
              <a:cs typeface="Sniglet"/>
              <a:sym typeface="Sniglet"/>
            </a:endParaRPr>
          </a:p>
        </p:txBody>
      </p:sp>
      <p:sp>
        <p:nvSpPr>
          <p:cNvPr id="570" name="Google Shape;570;p70"/>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1"/>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1"/>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77" name="Google Shape;577;p71"/>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rPr lang="en" sz="1300">
                <a:solidFill>
                  <a:schemeClr val="lt1"/>
                </a:solidFill>
              </a:rPr>
              <a:t>Interval data is continuous data measured on a scale where the differences between values are consistent and meaningful, but there’s no true zero point. A "zero" doesn’t mean the absence of the quantity—it’s just a reference point.</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rPr lang="en" sz="1300">
                <a:solidFill>
                  <a:schemeClr val="lt1"/>
                </a:solidFill>
              </a:rPr>
              <a:t>Example;</a:t>
            </a:r>
            <a:endParaRPr sz="13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300">
                <a:solidFill>
                  <a:schemeClr val="lt1"/>
                </a:solidFill>
              </a:rPr>
              <a:t>Time of Day:</a:t>
            </a:r>
            <a:r>
              <a:rPr lang="en" sz="1300">
                <a:solidFill>
                  <a:schemeClr val="lt1"/>
                </a:solidFill>
              </a:rPr>
              <a:t> The difference between 1:00 PM and 2:00 PM is the same as between 3:00 PM and 4:00 PM, but 4:00 PM isn’t “twice” 2:00 PM.</a:t>
            </a:r>
            <a:endParaRPr sz="13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300">
                <a:solidFill>
                  <a:schemeClr val="lt1"/>
                </a:solidFill>
              </a:rPr>
              <a:t>IQ Scores:</a:t>
            </a:r>
            <a:r>
              <a:rPr lang="en" sz="1300">
                <a:solidFill>
                  <a:schemeClr val="lt1"/>
                </a:solidFill>
              </a:rPr>
              <a:t> A score of 120 is 20 points higher than 100, but 0 doesn’t mean “no intelligence.”</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p:txBody>
      </p:sp>
      <p:sp>
        <p:nvSpPr>
          <p:cNvPr id="578" name="Google Shape;578;p71"/>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79" name="Google Shape;579;p71"/>
          <p:cNvSpPr txBox="1"/>
          <p:nvPr/>
        </p:nvSpPr>
        <p:spPr>
          <a:xfrm>
            <a:off x="1998200" y="1396100"/>
            <a:ext cx="4712700" cy="549900"/>
          </a:xfrm>
          <a:prstGeom prst="rect">
            <a:avLst/>
          </a:prstGeom>
          <a:noFill/>
          <a:ln>
            <a:noFill/>
          </a:ln>
        </p:spPr>
        <p:txBody>
          <a:bodyPr anchorCtr="0" anchor="t" bIns="91425" lIns="91425" spcFirstLastPara="1" rIns="91425" wrap="square" tIns="91425">
            <a:noAutofit/>
          </a:bodyPr>
          <a:lstStyle/>
          <a:p>
            <a:pPr indent="0" lvl="0" marL="457200" rtl="0" algn="l">
              <a:lnSpc>
                <a:spcPct val="120000"/>
              </a:lnSpc>
              <a:spcBef>
                <a:spcPts val="0"/>
              </a:spcBef>
              <a:spcAft>
                <a:spcPts val="800"/>
              </a:spcAft>
              <a:buClr>
                <a:schemeClr val="dk1"/>
              </a:buClr>
              <a:buSzPts val="1100"/>
              <a:buFont typeface="Arial"/>
              <a:buNone/>
            </a:pPr>
            <a:r>
              <a:rPr lang="en" sz="2800">
                <a:solidFill>
                  <a:srgbClr val="FF9900"/>
                </a:solidFill>
                <a:latin typeface="Sniglet"/>
                <a:ea typeface="Sniglet"/>
                <a:cs typeface="Sniglet"/>
                <a:sym typeface="Sniglet"/>
              </a:rPr>
              <a:t>Interval vs. Ratio Data</a:t>
            </a:r>
            <a:endParaRPr sz="2800">
              <a:solidFill>
                <a:srgbClr val="FF9900"/>
              </a:solidFill>
              <a:latin typeface="Sniglet"/>
              <a:ea typeface="Sniglet"/>
              <a:cs typeface="Sniglet"/>
              <a:sym typeface="Sniglet"/>
            </a:endParaRPr>
          </a:p>
        </p:txBody>
      </p:sp>
      <p:sp>
        <p:nvSpPr>
          <p:cNvPr id="580" name="Google Shape;580;p71"/>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2"/>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72"/>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87" name="Google Shape;587;p72"/>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rPr lang="en" sz="1300">
                <a:solidFill>
                  <a:schemeClr val="lt1"/>
                </a:solidFill>
              </a:rPr>
              <a:t>Ratio data is continuous data with a true zero point, meaning zero represents a complete absence of the quantity. This allows for meaningful ratios (e.g., “twice as much”).</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rPr lang="en" sz="1300">
                <a:solidFill>
                  <a:schemeClr val="lt1"/>
                </a:solidFill>
              </a:rPr>
              <a:t>Example;</a:t>
            </a:r>
            <a:endParaRPr sz="13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300">
                <a:solidFill>
                  <a:schemeClr val="lt1"/>
                </a:solidFill>
              </a:rPr>
              <a:t>Height:</a:t>
            </a:r>
            <a:r>
              <a:rPr lang="en" sz="1300">
                <a:solidFill>
                  <a:schemeClr val="lt1"/>
                </a:solidFill>
              </a:rPr>
              <a:t> A person 180 cm tall is twice as tall as a 90 cm child; 0 cm means no height.</a:t>
            </a:r>
            <a:endParaRPr sz="13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300">
                <a:solidFill>
                  <a:schemeClr val="lt1"/>
                </a:solidFill>
              </a:rPr>
              <a:t>Weight:</a:t>
            </a:r>
            <a:r>
              <a:rPr lang="en" sz="1300">
                <a:solidFill>
                  <a:schemeClr val="lt1"/>
                </a:solidFill>
              </a:rPr>
              <a:t> A 10 kg package is half the weight of a 20 kg one; 0 kg is no weight.</a:t>
            </a:r>
            <a:endParaRPr sz="1300">
              <a:solidFill>
                <a:schemeClr val="lt1"/>
              </a:solidFill>
            </a:endParaRPr>
          </a:p>
        </p:txBody>
      </p:sp>
      <p:sp>
        <p:nvSpPr>
          <p:cNvPr id="588" name="Google Shape;588;p72"/>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89" name="Google Shape;589;p72"/>
          <p:cNvSpPr txBox="1"/>
          <p:nvPr/>
        </p:nvSpPr>
        <p:spPr>
          <a:xfrm>
            <a:off x="1998200" y="1396100"/>
            <a:ext cx="4712700" cy="549900"/>
          </a:xfrm>
          <a:prstGeom prst="rect">
            <a:avLst/>
          </a:prstGeom>
          <a:noFill/>
          <a:ln>
            <a:noFill/>
          </a:ln>
        </p:spPr>
        <p:txBody>
          <a:bodyPr anchorCtr="0" anchor="t" bIns="91425" lIns="91425" spcFirstLastPara="1" rIns="91425" wrap="square" tIns="91425">
            <a:noAutofit/>
          </a:bodyPr>
          <a:lstStyle/>
          <a:p>
            <a:pPr indent="0" lvl="0" marL="457200" rtl="0" algn="l">
              <a:lnSpc>
                <a:spcPct val="120000"/>
              </a:lnSpc>
              <a:spcBef>
                <a:spcPts val="0"/>
              </a:spcBef>
              <a:spcAft>
                <a:spcPts val="800"/>
              </a:spcAft>
              <a:buClr>
                <a:schemeClr val="dk1"/>
              </a:buClr>
              <a:buSzPts val="1100"/>
              <a:buFont typeface="Arial"/>
              <a:buNone/>
            </a:pPr>
            <a:r>
              <a:rPr lang="en" sz="2800">
                <a:solidFill>
                  <a:srgbClr val="FF9900"/>
                </a:solidFill>
                <a:latin typeface="Sniglet"/>
                <a:ea typeface="Sniglet"/>
                <a:cs typeface="Sniglet"/>
                <a:sym typeface="Sniglet"/>
              </a:rPr>
              <a:t>Interval vs. Ratio Data</a:t>
            </a:r>
            <a:endParaRPr sz="2800">
              <a:solidFill>
                <a:srgbClr val="FF9900"/>
              </a:solidFill>
              <a:latin typeface="Sniglet"/>
              <a:ea typeface="Sniglet"/>
              <a:cs typeface="Sniglet"/>
              <a:sym typeface="Sniglet"/>
            </a:endParaRPr>
          </a:p>
        </p:txBody>
      </p:sp>
      <p:sp>
        <p:nvSpPr>
          <p:cNvPr id="590" name="Google Shape;590;p72"/>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3"/>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73"/>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97" name="Google Shape;597;p73"/>
          <p:cNvSpPr txBox="1"/>
          <p:nvPr/>
        </p:nvSpPr>
        <p:spPr>
          <a:xfrm>
            <a:off x="899800" y="2319975"/>
            <a:ext cx="4704000" cy="2177700"/>
          </a:xfrm>
          <a:prstGeom prst="rect">
            <a:avLst/>
          </a:prstGeom>
          <a:noFill/>
          <a:ln>
            <a:noFill/>
          </a:ln>
        </p:spPr>
        <p:txBody>
          <a:bodyPr anchorCtr="0" anchor="t" bIns="91425" lIns="91425" spcFirstLastPara="1" rIns="91425" wrap="square" tIns="91425">
            <a:noAutofit/>
          </a:bodyPr>
          <a:lstStyle/>
          <a:p>
            <a:pPr indent="0" lvl="0" marL="0" rtl="0" algn="just">
              <a:lnSpc>
                <a:spcPct val="166666"/>
              </a:lnSpc>
              <a:spcBef>
                <a:spcPts val="0"/>
              </a:spcBef>
              <a:spcAft>
                <a:spcPts val="1500"/>
              </a:spcAft>
              <a:buNone/>
            </a:pPr>
            <a:r>
              <a:rPr lang="en" sz="1300">
                <a:solidFill>
                  <a:schemeClr val="lt1"/>
                </a:solidFill>
              </a:rPr>
              <a:t>Regression analysis is used to estimate the relationship between a set of variables and to determine whether or not there is any correlation between the two. Regression is especially useful for forecasting future trends and making predictions.</a:t>
            </a:r>
            <a:endParaRPr sz="1300">
              <a:solidFill>
                <a:schemeClr val="lt1"/>
              </a:solidFill>
            </a:endParaRPr>
          </a:p>
        </p:txBody>
      </p:sp>
      <p:sp>
        <p:nvSpPr>
          <p:cNvPr id="598" name="Google Shape;598;p73"/>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599" name="Google Shape;599;p73"/>
          <p:cNvSpPr txBox="1"/>
          <p:nvPr/>
        </p:nvSpPr>
        <p:spPr>
          <a:xfrm>
            <a:off x="980500" y="1319900"/>
            <a:ext cx="5818800" cy="903000"/>
          </a:xfrm>
          <a:prstGeom prst="rect">
            <a:avLst/>
          </a:prstGeom>
          <a:noFill/>
          <a:ln>
            <a:noFill/>
          </a:ln>
        </p:spPr>
        <p:txBody>
          <a:bodyPr anchorCtr="0" anchor="t" bIns="91425" lIns="91425" spcFirstLastPara="1" rIns="91425" wrap="square" tIns="91425">
            <a:noAutofit/>
          </a:bodyPr>
          <a:lstStyle/>
          <a:p>
            <a:pPr indent="0" lvl="0" marL="457200" rtl="0" algn="l">
              <a:lnSpc>
                <a:spcPct val="120000"/>
              </a:lnSpc>
              <a:spcBef>
                <a:spcPts val="0"/>
              </a:spcBef>
              <a:spcAft>
                <a:spcPts val="0"/>
              </a:spcAft>
              <a:buClr>
                <a:schemeClr val="dk1"/>
              </a:buClr>
              <a:buSzPts val="1100"/>
              <a:buFont typeface="Arial"/>
              <a:buNone/>
            </a:pPr>
            <a:r>
              <a:rPr lang="en" sz="2400">
                <a:solidFill>
                  <a:srgbClr val="FF9900"/>
                </a:solidFill>
                <a:latin typeface="Sniglet"/>
                <a:ea typeface="Sniglet"/>
                <a:cs typeface="Sniglet"/>
                <a:sym typeface="Sniglet"/>
              </a:rPr>
              <a:t>Quantitative data analysis methods</a:t>
            </a:r>
            <a:endParaRPr sz="2400">
              <a:solidFill>
                <a:srgbClr val="FF9900"/>
              </a:solidFill>
              <a:latin typeface="Sniglet"/>
              <a:ea typeface="Sniglet"/>
              <a:cs typeface="Sniglet"/>
              <a:sym typeface="Sniglet"/>
            </a:endParaRPr>
          </a:p>
          <a:p>
            <a:pPr indent="457200" lvl="0" marL="1371600" rtl="0" algn="l">
              <a:lnSpc>
                <a:spcPct val="120000"/>
              </a:lnSpc>
              <a:spcBef>
                <a:spcPts val="0"/>
              </a:spcBef>
              <a:spcAft>
                <a:spcPts val="0"/>
              </a:spcAft>
              <a:buClr>
                <a:schemeClr val="dk1"/>
              </a:buClr>
              <a:buSzPts val="1100"/>
              <a:buFont typeface="Arial"/>
              <a:buNone/>
            </a:pPr>
            <a:r>
              <a:rPr lang="en" sz="2400">
                <a:solidFill>
                  <a:srgbClr val="FF9900"/>
                </a:solidFill>
                <a:latin typeface="Sniglet"/>
                <a:ea typeface="Sniglet"/>
                <a:cs typeface="Sniglet"/>
                <a:sym typeface="Sniglet"/>
              </a:rPr>
              <a:t>Regression Analysis</a:t>
            </a:r>
            <a:endParaRPr sz="2000">
              <a:solidFill>
                <a:srgbClr val="FF9900"/>
              </a:solidFill>
              <a:latin typeface="Sniglet"/>
              <a:ea typeface="Sniglet"/>
              <a:cs typeface="Sniglet"/>
              <a:sym typeface="Sniglet"/>
            </a:endParaRPr>
          </a:p>
        </p:txBody>
      </p:sp>
      <p:sp>
        <p:nvSpPr>
          <p:cNvPr id="600" name="Google Shape;600;p73"/>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1" name="Google Shape;601;p73"/>
          <p:cNvPicPr preferRelativeResize="0"/>
          <p:nvPr/>
        </p:nvPicPr>
        <p:blipFill>
          <a:blip r:embed="rId3">
            <a:alphaModFix/>
          </a:blip>
          <a:stretch>
            <a:fillRect/>
          </a:stretch>
        </p:blipFill>
        <p:spPr>
          <a:xfrm>
            <a:off x="5763025" y="2066875"/>
            <a:ext cx="2220300" cy="1248923"/>
          </a:xfrm>
          <a:prstGeom prst="rect">
            <a:avLst/>
          </a:prstGeom>
          <a:noFill/>
          <a:ln>
            <a:noFill/>
          </a:ln>
        </p:spPr>
      </p:pic>
      <p:pic>
        <p:nvPicPr>
          <p:cNvPr id="602" name="Google Shape;602;p73"/>
          <p:cNvPicPr preferRelativeResize="0"/>
          <p:nvPr/>
        </p:nvPicPr>
        <p:blipFill>
          <a:blip r:embed="rId4">
            <a:alphaModFix/>
          </a:blip>
          <a:stretch>
            <a:fillRect/>
          </a:stretch>
        </p:blipFill>
        <p:spPr>
          <a:xfrm>
            <a:off x="5792850" y="3428325"/>
            <a:ext cx="2190474" cy="124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9"/>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4" name="Google Shape;154;p29"/>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t/>
            </a:r>
            <a:endParaRPr sz="1300">
              <a:solidFill>
                <a:schemeClr val="lt1"/>
              </a:solidFill>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lt1"/>
                </a:solidFill>
              </a:rPr>
              <a:t>Imagine you're a detective trying to solve a mystery. You have clues scattered everywhere, but you need to figure out how they all fit together to solve the case. That's essentially what data scientists do!</a:t>
            </a:r>
            <a:endParaRPr sz="1300">
              <a:solidFill>
                <a:schemeClr val="lt1"/>
              </a:solidFill>
            </a:endParaRPr>
          </a:p>
          <a:p>
            <a:pPr indent="0" lvl="0" marL="0" rtl="0" algn="just">
              <a:lnSpc>
                <a:spcPct val="100000"/>
              </a:lnSpc>
              <a:spcBef>
                <a:spcPts val="1200"/>
              </a:spcBef>
              <a:spcAft>
                <a:spcPts val="0"/>
              </a:spcAft>
              <a:buClr>
                <a:schemeClr val="dk1"/>
              </a:buClr>
              <a:buSzPts val="1100"/>
              <a:buFont typeface="Arial"/>
              <a:buNone/>
            </a:pPr>
            <a:r>
              <a:t/>
            </a:r>
            <a:endParaRPr sz="1300">
              <a:solidFill>
                <a:schemeClr val="lt1"/>
              </a:solidFill>
            </a:endParaRPr>
          </a:p>
        </p:txBody>
      </p:sp>
      <p:sp>
        <p:nvSpPr>
          <p:cNvPr id="155" name="Google Shape;155;p29"/>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156" name="Google Shape;156;p29"/>
          <p:cNvSpPr txBox="1"/>
          <p:nvPr/>
        </p:nvSpPr>
        <p:spPr>
          <a:xfrm>
            <a:off x="2757525" y="1396105"/>
            <a:ext cx="2784300" cy="549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lt1"/>
              </a:buClr>
              <a:buSzPts val="3000"/>
              <a:buFont typeface="Sniglet"/>
              <a:buNone/>
            </a:pPr>
            <a:r>
              <a:rPr lang="en" sz="2400">
                <a:solidFill>
                  <a:srgbClr val="FF9900"/>
                </a:solidFill>
                <a:latin typeface="Sniglet"/>
                <a:ea typeface="Sniglet"/>
                <a:cs typeface="Sniglet"/>
                <a:sym typeface="Sniglet"/>
              </a:rPr>
              <a:t>Scenario</a:t>
            </a:r>
            <a:r>
              <a:rPr lang="en" sz="2400">
                <a:solidFill>
                  <a:srgbClr val="FF9900"/>
                </a:solidFill>
                <a:latin typeface="Sniglet"/>
                <a:ea typeface="Sniglet"/>
                <a:cs typeface="Sniglet"/>
                <a:sym typeface="Sniglet"/>
              </a:rPr>
              <a:t> 1</a:t>
            </a:r>
            <a:endParaRPr sz="2400">
              <a:solidFill>
                <a:srgbClr val="FF9900"/>
              </a:solidFill>
              <a:latin typeface="Sniglet"/>
              <a:ea typeface="Sniglet"/>
              <a:cs typeface="Sniglet"/>
              <a:sym typeface="Sniglet"/>
            </a:endParaRPr>
          </a:p>
        </p:txBody>
      </p:sp>
      <p:sp>
        <p:nvSpPr>
          <p:cNvPr id="157" name="Google Shape;157;p29"/>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4"/>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4"/>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09" name="Google Shape;609;p74"/>
          <p:cNvSpPr txBox="1"/>
          <p:nvPr/>
        </p:nvSpPr>
        <p:spPr>
          <a:xfrm>
            <a:off x="899800" y="2319975"/>
            <a:ext cx="4454400" cy="2307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lt1"/>
                </a:solidFill>
                <a:latin typeface="Sniglet"/>
                <a:ea typeface="Sniglet"/>
                <a:cs typeface="Sniglet"/>
                <a:sym typeface="Sniglet"/>
              </a:rPr>
              <a:t>Cluster analysis is an exploratory technique for identifying structures in a dataset. The goal of cluster analysis is to group data points into groups that are internally homogeneous and externally heterogeneous—that is, data points within a cluster are similar to one another but dissimilar to data points in other clusters. Clustering is used as a preprocessing step for other algorithms or to see how data is distributed in a given dataset.</a:t>
            </a:r>
            <a:endParaRPr>
              <a:solidFill>
                <a:schemeClr val="lt1"/>
              </a:solidFill>
              <a:latin typeface="Sniglet"/>
              <a:ea typeface="Sniglet"/>
              <a:cs typeface="Sniglet"/>
              <a:sym typeface="Sniglet"/>
            </a:endParaRPr>
          </a:p>
        </p:txBody>
      </p:sp>
      <p:sp>
        <p:nvSpPr>
          <p:cNvPr id="610" name="Google Shape;610;p74"/>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611" name="Google Shape;611;p74"/>
          <p:cNvSpPr txBox="1"/>
          <p:nvPr/>
        </p:nvSpPr>
        <p:spPr>
          <a:xfrm>
            <a:off x="828100" y="1396100"/>
            <a:ext cx="5882700" cy="972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400">
                <a:solidFill>
                  <a:srgbClr val="FF9900"/>
                </a:solidFill>
                <a:latin typeface="Sniglet"/>
                <a:ea typeface="Sniglet"/>
                <a:cs typeface="Sniglet"/>
                <a:sym typeface="Sniglet"/>
              </a:rPr>
              <a:t>Quantitative data analysis methods</a:t>
            </a:r>
            <a:endParaRPr sz="2400">
              <a:solidFill>
                <a:srgbClr val="FF9900"/>
              </a:solidFill>
              <a:latin typeface="Sniglet"/>
              <a:ea typeface="Sniglet"/>
              <a:cs typeface="Sniglet"/>
              <a:sym typeface="Sniglet"/>
            </a:endParaRPr>
          </a:p>
          <a:p>
            <a:pPr indent="457200" lvl="0" marL="1371600" rtl="0" algn="l">
              <a:lnSpc>
                <a:spcPct val="120000"/>
              </a:lnSpc>
              <a:spcBef>
                <a:spcPts val="0"/>
              </a:spcBef>
              <a:spcAft>
                <a:spcPts val="0"/>
              </a:spcAft>
              <a:buClr>
                <a:schemeClr val="dk1"/>
              </a:buClr>
              <a:buSzPts val="1100"/>
              <a:buFont typeface="Arial"/>
              <a:buNone/>
            </a:pPr>
            <a:r>
              <a:rPr lang="en" sz="2400">
                <a:solidFill>
                  <a:srgbClr val="FF9900"/>
                </a:solidFill>
                <a:latin typeface="Sniglet"/>
                <a:ea typeface="Sniglet"/>
                <a:cs typeface="Sniglet"/>
                <a:sym typeface="Sniglet"/>
              </a:rPr>
              <a:t>Cluster Analysis</a:t>
            </a:r>
            <a:endParaRPr sz="2400">
              <a:solidFill>
                <a:srgbClr val="FF9900"/>
              </a:solidFill>
              <a:latin typeface="Sniglet"/>
              <a:ea typeface="Sniglet"/>
              <a:cs typeface="Sniglet"/>
              <a:sym typeface="Sniglet"/>
            </a:endParaRPr>
          </a:p>
        </p:txBody>
      </p:sp>
      <p:sp>
        <p:nvSpPr>
          <p:cNvPr id="612" name="Google Shape;612;p74"/>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3" name="Google Shape;613;p74"/>
          <p:cNvPicPr preferRelativeResize="0"/>
          <p:nvPr/>
        </p:nvPicPr>
        <p:blipFill>
          <a:blip r:embed="rId3">
            <a:alphaModFix/>
          </a:blip>
          <a:stretch>
            <a:fillRect/>
          </a:stretch>
        </p:blipFill>
        <p:spPr>
          <a:xfrm>
            <a:off x="5484075" y="1883400"/>
            <a:ext cx="2970000" cy="2708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5"/>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75"/>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20" name="Google Shape;620;p75"/>
          <p:cNvSpPr txBox="1"/>
          <p:nvPr/>
        </p:nvSpPr>
        <p:spPr>
          <a:xfrm>
            <a:off x="899800" y="2319975"/>
            <a:ext cx="4454400" cy="2307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500"/>
              </a:spcAft>
              <a:buNone/>
            </a:pPr>
            <a:r>
              <a:rPr lang="en" sz="1500">
                <a:solidFill>
                  <a:schemeClr val="lt1"/>
                </a:solidFill>
                <a:latin typeface="Sniglet"/>
                <a:ea typeface="Sniglet"/>
                <a:cs typeface="Sniglet"/>
                <a:sym typeface="Sniglet"/>
              </a:rPr>
              <a:t>Time series analysis is a technique for identifying trends and cycles over time. Time series data is a collection of data points that measure the same variable over time, such as weekly sales figures or monthly email sign-ups. Analysts can forecast how the variable of interest will fluctuate in the future by examining time-related trends. Extremely useful when making business decisions!</a:t>
            </a:r>
            <a:endParaRPr sz="1500">
              <a:solidFill>
                <a:schemeClr val="lt1"/>
              </a:solidFill>
              <a:latin typeface="Sniglet"/>
              <a:ea typeface="Sniglet"/>
              <a:cs typeface="Sniglet"/>
              <a:sym typeface="Sniglet"/>
            </a:endParaRPr>
          </a:p>
        </p:txBody>
      </p:sp>
      <p:sp>
        <p:nvSpPr>
          <p:cNvPr id="621" name="Google Shape;621;p75"/>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622" name="Google Shape;622;p75"/>
          <p:cNvSpPr txBox="1"/>
          <p:nvPr/>
        </p:nvSpPr>
        <p:spPr>
          <a:xfrm>
            <a:off x="828100" y="1396100"/>
            <a:ext cx="5882700" cy="972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400">
                <a:solidFill>
                  <a:srgbClr val="FF9900"/>
                </a:solidFill>
                <a:latin typeface="Sniglet"/>
                <a:ea typeface="Sniglet"/>
                <a:cs typeface="Sniglet"/>
                <a:sym typeface="Sniglet"/>
              </a:rPr>
              <a:t>Quantitative data analysis methods</a:t>
            </a:r>
            <a:endParaRPr sz="2400">
              <a:solidFill>
                <a:srgbClr val="FF9900"/>
              </a:solidFill>
              <a:latin typeface="Sniglet"/>
              <a:ea typeface="Sniglet"/>
              <a:cs typeface="Sniglet"/>
              <a:sym typeface="Sniglet"/>
            </a:endParaRPr>
          </a:p>
          <a:p>
            <a:pPr indent="457200" lvl="0" marL="1371600" rtl="0" algn="l">
              <a:lnSpc>
                <a:spcPct val="120000"/>
              </a:lnSpc>
              <a:spcBef>
                <a:spcPts val="0"/>
              </a:spcBef>
              <a:spcAft>
                <a:spcPts val="0"/>
              </a:spcAft>
              <a:buClr>
                <a:schemeClr val="dk1"/>
              </a:buClr>
              <a:buSzPts val="1100"/>
              <a:buFont typeface="Arial"/>
              <a:buNone/>
            </a:pPr>
            <a:r>
              <a:rPr lang="en" sz="2400">
                <a:solidFill>
                  <a:srgbClr val="FF9900"/>
                </a:solidFill>
                <a:latin typeface="Sniglet"/>
                <a:ea typeface="Sniglet"/>
                <a:cs typeface="Sniglet"/>
                <a:sym typeface="Sniglet"/>
              </a:rPr>
              <a:t>Time Series Analysis</a:t>
            </a:r>
            <a:endParaRPr sz="2400">
              <a:solidFill>
                <a:srgbClr val="FF9900"/>
              </a:solidFill>
              <a:latin typeface="Sniglet"/>
              <a:ea typeface="Sniglet"/>
              <a:cs typeface="Sniglet"/>
              <a:sym typeface="Sniglet"/>
            </a:endParaRPr>
          </a:p>
        </p:txBody>
      </p:sp>
      <p:sp>
        <p:nvSpPr>
          <p:cNvPr id="623" name="Google Shape;623;p75"/>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4" name="Google Shape;624;p75"/>
          <p:cNvPicPr preferRelativeResize="0"/>
          <p:nvPr/>
        </p:nvPicPr>
        <p:blipFill>
          <a:blip r:embed="rId3">
            <a:alphaModFix/>
          </a:blip>
          <a:stretch>
            <a:fillRect/>
          </a:stretch>
        </p:blipFill>
        <p:spPr>
          <a:xfrm>
            <a:off x="5553550" y="2151575"/>
            <a:ext cx="3371650" cy="245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6"/>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76"/>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31" name="Google Shape;631;p76"/>
          <p:cNvSpPr txBox="1"/>
          <p:nvPr/>
        </p:nvSpPr>
        <p:spPr>
          <a:xfrm>
            <a:off x="899800" y="2002400"/>
            <a:ext cx="7500000" cy="2681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en">
                <a:solidFill>
                  <a:schemeClr val="lt1"/>
                </a:solidFill>
                <a:latin typeface="Sniglet"/>
                <a:ea typeface="Sniglet"/>
                <a:cs typeface="Sniglet"/>
                <a:sym typeface="Sniglet"/>
              </a:rPr>
              <a:t>Qualitative data is information that cannot be counted, measured, or expressed numerically. It is derived from text, audio, and images and is disseminated using data visualization tools such as word clouds, concept maps, graph databases, timelines, and infographics.</a:t>
            </a:r>
            <a:endParaRPr>
              <a:solidFill>
                <a:schemeClr val="lt1"/>
              </a:solidFill>
              <a:latin typeface="Sniglet"/>
              <a:ea typeface="Sniglet"/>
              <a:cs typeface="Sniglet"/>
              <a:sym typeface="Sniglet"/>
            </a:endParaRPr>
          </a:p>
        </p:txBody>
      </p:sp>
      <p:sp>
        <p:nvSpPr>
          <p:cNvPr id="632" name="Google Shape;632;p76"/>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633" name="Google Shape;633;p76"/>
          <p:cNvSpPr txBox="1"/>
          <p:nvPr/>
        </p:nvSpPr>
        <p:spPr>
          <a:xfrm>
            <a:off x="1065850" y="1396100"/>
            <a:ext cx="5749800" cy="5499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Clr>
                <a:schemeClr val="dk1"/>
              </a:buClr>
              <a:buSzPts val="1100"/>
              <a:buFont typeface="Arial"/>
              <a:buNone/>
            </a:pPr>
            <a:r>
              <a:rPr lang="en" sz="2800">
                <a:solidFill>
                  <a:srgbClr val="FF9900"/>
                </a:solidFill>
                <a:latin typeface="Maven Pro"/>
                <a:ea typeface="Maven Pro"/>
                <a:cs typeface="Maven Pro"/>
                <a:sym typeface="Maven Pro"/>
              </a:rPr>
              <a:t>Qualitative Data</a:t>
            </a:r>
            <a:endParaRPr sz="2500">
              <a:solidFill>
                <a:srgbClr val="FF9900"/>
              </a:solidFill>
              <a:latin typeface="Sniglet"/>
              <a:ea typeface="Sniglet"/>
              <a:cs typeface="Sniglet"/>
              <a:sym typeface="Sniglet"/>
            </a:endParaRPr>
          </a:p>
        </p:txBody>
      </p:sp>
      <p:sp>
        <p:nvSpPr>
          <p:cNvPr id="634" name="Google Shape;634;p76"/>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5" name="Google Shape;635;p76"/>
          <p:cNvPicPr preferRelativeResize="0"/>
          <p:nvPr/>
        </p:nvPicPr>
        <p:blipFill>
          <a:blip r:embed="rId3">
            <a:alphaModFix/>
          </a:blip>
          <a:stretch>
            <a:fillRect/>
          </a:stretch>
        </p:blipFill>
        <p:spPr>
          <a:xfrm>
            <a:off x="1432300" y="2867450"/>
            <a:ext cx="2968875" cy="1658982"/>
          </a:xfrm>
          <a:prstGeom prst="rect">
            <a:avLst/>
          </a:prstGeom>
          <a:noFill/>
          <a:ln>
            <a:noFill/>
          </a:ln>
        </p:spPr>
      </p:pic>
      <p:pic>
        <p:nvPicPr>
          <p:cNvPr id="636" name="Google Shape;636;p76"/>
          <p:cNvPicPr preferRelativeResize="0"/>
          <p:nvPr/>
        </p:nvPicPr>
        <p:blipFill>
          <a:blip r:embed="rId4">
            <a:alphaModFix/>
          </a:blip>
          <a:stretch>
            <a:fillRect/>
          </a:stretch>
        </p:blipFill>
        <p:spPr>
          <a:xfrm>
            <a:off x="4601450" y="2828375"/>
            <a:ext cx="2837576" cy="165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7"/>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77"/>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43" name="Google Shape;643;p77"/>
          <p:cNvSpPr txBox="1"/>
          <p:nvPr/>
        </p:nvSpPr>
        <p:spPr>
          <a:xfrm>
            <a:off x="1036525" y="2123763"/>
            <a:ext cx="7363200" cy="2511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3000">
                <a:solidFill>
                  <a:srgbClr val="FF2E2E"/>
                </a:solidFill>
                <a:latin typeface="Sniglet"/>
                <a:ea typeface="Sniglet"/>
                <a:cs typeface="Sniglet"/>
                <a:sym typeface="Sniglet"/>
              </a:rPr>
              <a:t>						</a:t>
            </a:r>
            <a:r>
              <a:rPr lang="en" sz="2400">
                <a:solidFill>
                  <a:schemeClr val="lt1"/>
                </a:solidFill>
                <a:latin typeface="Sniglet"/>
                <a:ea typeface="Sniglet"/>
                <a:cs typeface="Sniglet"/>
                <a:sym typeface="Sniglet"/>
              </a:rPr>
              <a:t>The End</a:t>
            </a:r>
            <a:endParaRPr sz="3000">
              <a:solidFill>
                <a:srgbClr val="FF2E2E"/>
              </a:solidFill>
              <a:latin typeface="Sniglet"/>
              <a:ea typeface="Sniglet"/>
              <a:cs typeface="Sniglet"/>
              <a:sym typeface="Sniglet"/>
            </a:endParaRPr>
          </a:p>
          <a:p>
            <a:pPr indent="0" lvl="0" marL="0" rtl="0" algn="just">
              <a:lnSpc>
                <a:spcPct val="115000"/>
              </a:lnSpc>
              <a:spcBef>
                <a:spcPts val="1200"/>
              </a:spcBef>
              <a:spcAft>
                <a:spcPts val="1200"/>
              </a:spcAft>
              <a:buNone/>
            </a:pPr>
            <a:r>
              <a:rPr lang="en" sz="3000">
                <a:solidFill>
                  <a:srgbClr val="FF2E2E"/>
                </a:solidFill>
                <a:latin typeface="Sniglet"/>
                <a:ea typeface="Sniglet"/>
                <a:cs typeface="Sniglet"/>
                <a:sym typeface="Sniglet"/>
              </a:rPr>
              <a:t>			Questions and Answer</a:t>
            </a:r>
            <a:endParaRPr sz="3000">
              <a:solidFill>
                <a:srgbClr val="FF2E2E"/>
              </a:solidFill>
              <a:latin typeface="Sniglet"/>
              <a:ea typeface="Sniglet"/>
              <a:cs typeface="Sniglet"/>
              <a:sym typeface="Sniglet"/>
            </a:endParaRPr>
          </a:p>
        </p:txBody>
      </p:sp>
      <p:sp>
        <p:nvSpPr>
          <p:cNvPr id="644" name="Google Shape;644;p77"/>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645" name="Google Shape;645;p77"/>
          <p:cNvSpPr txBox="1"/>
          <p:nvPr/>
        </p:nvSpPr>
        <p:spPr>
          <a:xfrm>
            <a:off x="899800" y="1454775"/>
            <a:ext cx="5906100" cy="461700"/>
          </a:xfrm>
          <a:prstGeom prst="rect">
            <a:avLst/>
          </a:prstGeom>
          <a:noFill/>
          <a:ln>
            <a:noFill/>
          </a:ln>
        </p:spPr>
        <p:txBody>
          <a:bodyPr anchorCtr="0" anchor="t" bIns="91425" lIns="91425" spcFirstLastPara="1" rIns="91425" wrap="square" tIns="91425">
            <a:noAutofit/>
          </a:bodyPr>
          <a:lstStyle/>
          <a:p>
            <a:pPr indent="0" lvl="0" marL="2743200" rtl="0" algn="l">
              <a:spcBef>
                <a:spcPts val="0"/>
              </a:spcBef>
              <a:spcAft>
                <a:spcPts val="0"/>
              </a:spcAft>
              <a:buClr>
                <a:schemeClr val="dk1"/>
              </a:buClr>
              <a:buSzPts val="1100"/>
              <a:buFont typeface="Arial"/>
              <a:buNone/>
            </a:pPr>
            <a:r>
              <a:t/>
            </a:r>
            <a:endParaRPr sz="2400">
              <a:solidFill>
                <a:schemeClr val="lt1"/>
              </a:solidFill>
              <a:latin typeface="Sniglet"/>
              <a:ea typeface="Sniglet"/>
              <a:cs typeface="Sniglet"/>
              <a:sym typeface="Sniglet"/>
            </a:endParaRPr>
          </a:p>
        </p:txBody>
      </p:sp>
      <p:sp>
        <p:nvSpPr>
          <p:cNvPr id="646" name="Google Shape;646;p77"/>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8"/>
          <p:cNvSpPr/>
          <p:nvPr/>
        </p:nvSpPr>
        <p:spPr>
          <a:xfrm>
            <a:off x="0" y="0"/>
            <a:ext cx="9144000" cy="5143500"/>
          </a:xfrm>
          <a:prstGeom prst="rect">
            <a:avLst/>
          </a:prstGeom>
          <a:solidFill>
            <a:srgbClr val="FFF0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id="652" name="Google Shape;652;p78"/>
          <p:cNvPicPr preferRelativeResize="0"/>
          <p:nvPr/>
        </p:nvPicPr>
        <p:blipFill rotWithShape="1">
          <a:blip r:embed="rId3">
            <a:alphaModFix/>
          </a:blip>
          <a:srcRect b="0" l="0" r="0" t="43750"/>
          <a:stretch/>
        </p:blipFill>
        <p:spPr>
          <a:xfrm>
            <a:off x="0" y="0"/>
            <a:ext cx="9144000" cy="5143500"/>
          </a:xfrm>
          <a:prstGeom prst="rect">
            <a:avLst/>
          </a:prstGeom>
          <a:noFill/>
          <a:ln>
            <a:noFill/>
          </a:ln>
        </p:spPr>
      </p:pic>
      <p:pic>
        <p:nvPicPr>
          <p:cNvPr id="653" name="Google Shape;653;p78"/>
          <p:cNvPicPr preferRelativeResize="0"/>
          <p:nvPr/>
        </p:nvPicPr>
        <p:blipFill rotWithShape="1">
          <a:blip r:embed="rId4">
            <a:alphaModFix/>
          </a:blip>
          <a:srcRect b="4048" l="0" r="0" t="64492"/>
          <a:stretch/>
        </p:blipFill>
        <p:spPr>
          <a:xfrm>
            <a:off x="1121996" y="0"/>
            <a:ext cx="1079858" cy="1120413"/>
          </a:xfrm>
          <a:prstGeom prst="rect">
            <a:avLst/>
          </a:prstGeom>
          <a:noFill/>
          <a:ln>
            <a:noFill/>
          </a:ln>
        </p:spPr>
      </p:pic>
      <p:pic>
        <p:nvPicPr>
          <p:cNvPr id="654" name="Google Shape;654;p78"/>
          <p:cNvPicPr preferRelativeResize="0"/>
          <p:nvPr/>
        </p:nvPicPr>
        <p:blipFill rotWithShape="1">
          <a:blip r:embed="rId5">
            <a:alphaModFix/>
          </a:blip>
          <a:srcRect b="0" l="0" r="0" t="0"/>
          <a:stretch/>
        </p:blipFill>
        <p:spPr>
          <a:xfrm>
            <a:off x="1121996" y="4504038"/>
            <a:ext cx="1999496" cy="339914"/>
          </a:xfrm>
          <a:prstGeom prst="rect">
            <a:avLst/>
          </a:prstGeom>
          <a:noFill/>
          <a:ln>
            <a:noFill/>
          </a:ln>
        </p:spPr>
      </p:pic>
      <p:sp>
        <p:nvSpPr>
          <p:cNvPr id="655" name="Google Shape;655;p78"/>
          <p:cNvSpPr txBox="1"/>
          <p:nvPr/>
        </p:nvSpPr>
        <p:spPr>
          <a:xfrm>
            <a:off x="6515100" y="2669540"/>
            <a:ext cx="2146200" cy="234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6000"/>
              <a:buFont typeface="Walter Turncoat"/>
              <a:buNone/>
            </a:pPr>
            <a:r>
              <a:rPr b="0" i="0" lang="en" sz="2800" u="none" cap="none" strike="noStrike">
                <a:solidFill>
                  <a:srgbClr val="FF6131"/>
                </a:solidFill>
                <a:latin typeface="Walter Turncoat"/>
                <a:ea typeface="Walter Turncoat"/>
                <a:cs typeface="Walter Turncoat"/>
                <a:sym typeface="Walter Turncoat"/>
              </a:rPr>
              <a:t>TO TALENT </a:t>
            </a:r>
            <a:endParaRPr b="0" i="0" sz="2800" u="none" cap="none" strike="noStrike">
              <a:solidFill>
                <a:srgbClr val="FF6131"/>
              </a:solidFill>
              <a:latin typeface="Walter Turncoat"/>
              <a:ea typeface="Walter Turncoat"/>
              <a:cs typeface="Walter Turncoat"/>
              <a:sym typeface="Walter Turncoat"/>
            </a:endParaRPr>
          </a:p>
          <a:p>
            <a:pPr indent="0" lvl="0" marL="0" marR="0" rtl="0" algn="ctr">
              <a:lnSpc>
                <a:spcPct val="100000"/>
              </a:lnSpc>
              <a:spcBef>
                <a:spcPts val="0"/>
              </a:spcBef>
              <a:spcAft>
                <a:spcPts val="0"/>
              </a:spcAft>
              <a:buClr>
                <a:schemeClr val="lt1"/>
              </a:buClr>
              <a:buSzPts val="6000"/>
              <a:buFont typeface="Walter Turncoat"/>
              <a:buNone/>
            </a:pPr>
            <a:r>
              <a:rPr b="0" i="0" lang="en" sz="2800" u="none" cap="none" strike="noStrike">
                <a:solidFill>
                  <a:srgbClr val="FF6131"/>
                </a:solidFill>
                <a:latin typeface="Walter Turncoat"/>
                <a:ea typeface="Walter Turncoat"/>
                <a:cs typeface="Walter Turncoat"/>
                <a:sym typeface="Walter Turncoat"/>
              </a:rPr>
              <a:t>++ Innovation</a:t>
            </a:r>
            <a:r>
              <a:rPr b="0" i="0" lang="en" sz="2800" u="none" cap="none" strike="noStrike">
                <a:solidFill>
                  <a:schemeClr val="dk1"/>
                </a:solidFill>
                <a:latin typeface="Walter Turncoat"/>
                <a:ea typeface="Walter Turncoat"/>
                <a:cs typeface="Walter Turncoat"/>
                <a:sym typeface="Walter Turncoat"/>
              </a:rPr>
              <a:t> </a:t>
            </a:r>
            <a:r>
              <a:rPr b="0" i="0" lang="en" sz="4000" u="none" cap="none" strike="noStrike">
                <a:solidFill>
                  <a:schemeClr val="dk1"/>
                </a:solidFill>
                <a:latin typeface="Walter Turncoat"/>
                <a:ea typeface="Walter Turncoat"/>
                <a:cs typeface="Walter Turncoat"/>
                <a:sym typeface="Walter Turncoat"/>
              </a:rPr>
              <a:t>  </a:t>
            </a:r>
            <a:endParaRPr b="0" i="0" sz="4000" u="none" cap="none" strike="noStrike">
              <a:solidFill>
                <a:schemeClr val="dk1"/>
              </a:solidFill>
              <a:latin typeface="Walter Turncoat"/>
              <a:ea typeface="Walter Turncoat"/>
              <a:cs typeface="Walter Turncoat"/>
              <a:sym typeface="Walter Turncoat"/>
            </a:endParaRPr>
          </a:p>
          <a:p>
            <a:pPr indent="0" lvl="0" marL="0" marR="0" rtl="0" algn="ctr">
              <a:lnSpc>
                <a:spcPct val="100000"/>
              </a:lnSpc>
              <a:spcBef>
                <a:spcPts val="0"/>
              </a:spcBef>
              <a:spcAft>
                <a:spcPts val="0"/>
              </a:spcAft>
              <a:buClr>
                <a:schemeClr val="lt1"/>
              </a:buClr>
              <a:buSzPts val="6000"/>
              <a:buFont typeface="Walter Turncoat"/>
              <a:buNone/>
            </a:pPr>
            <a:r>
              <a:rPr b="0" i="0" lang="en" sz="4000" u="none" cap="none" strike="noStrike">
                <a:solidFill>
                  <a:schemeClr val="dk1"/>
                </a:solidFill>
                <a:latin typeface="Walter Turncoat"/>
                <a:ea typeface="Walter Turncoat"/>
                <a:cs typeface="Walter Turncoat"/>
                <a:sym typeface="Walter Turncoat"/>
              </a:rPr>
              <a:t>  </a:t>
            </a:r>
            <a:endParaRPr b="0" i="0" sz="4000" u="none" cap="none" strike="noStrike">
              <a:solidFill>
                <a:schemeClr val="dk1"/>
              </a:solidFill>
              <a:latin typeface="Walter Turncoat"/>
              <a:ea typeface="Walter Turncoat"/>
              <a:cs typeface="Walter Turncoat"/>
              <a:sym typeface="Walter Turncoat"/>
            </a:endParaRPr>
          </a:p>
        </p:txBody>
      </p:sp>
      <p:grpSp>
        <p:nvGrpSpPr>
          <p:cNvPr id="656" name="Google Shape;656;p78"/>
          <p:cNvGrpSpPr/>
          <p:nvPr/>
        </p:nvGrpSpPr>
        <p:grpSpPr>
          <a:xfrm rot="2194107">
            <a:off x="919206" y="3456510"/>
            <a:ext cx="1014485" cy="642684"/>
            <a:chOff x="238125" y="1918825"/>
            <a:chExt cx="1042450" cy="660400"/>
          </a:xfrm>
        </p:grpSpPr>
        <p:sp>
          <p:nvSpPr>
            <p:cNvPr id="657" name="Google Shape;657;p78"/>
            <p:cNvSpPr/>
            <p:nvPr/>
          </p:nvSpPr>
          <p:spPr>
            <a:xfrm>
              <a:off x="238125" y="1918825"/>
              <a:ext cx="966975" cy="660400"/>
            </a:xfrm>
            <a:custGeom>
              <a:rect b="b" l="l" r="r" t="t"/>
              <a:pathLst>
                <a:path extrusionOk="0" h="26416" w="38679">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78"/>
            <p:cNvSpPr/>
            <p:nvPr/>
          </p:nvSpPr>
          <p:spPr>
            <a:xfrm>
              <a:off x="1091875" y="1951850"/>
              <a:ext cx="188700" cy="136800"/>
            </a:xfrm>
            <a:custGeom>
              <a:rect b="b" l="l" r="r" t="t"/>
              <a:pathLst>
                <a:path extrusionOk="0" h="5472" w="7548">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9" name="Google Shape;659;p78"/>
          <p:cNvGrpSpPr/>
          <p:nvPr/>
        </p:nvGrpSpPr>
        <p:grpSpPr>
          <a:xfrm rot="-9269861">
            <a:off x="4297552" y="1378261"/>
            <a:ext cx="750220" cy="664172"/>
            <a:chOff x="1113100" y="2199475"/>
            <a:chExt cx="801900" cy="709925"/>
          </a:xfrm>
        </p:grpSpPr>
        <p:sp>
          <p:nvSpPr>
            <p:cNvPr id="660" name="Google Shape;660;p78"/>
            <p:cNvSpPr/>
            <p:nvPr/>
          </p:nvSpPr>
          <p:spPr>
            <a:xfrm>
              <a:off x="1113100" y="2291450"/>
              <a:ext cx="735850" cy="617950"/>
            </a:xfrm>
            <a:custGeom>
              <a:rect b="b" l="l" r="r" t="t"/>
              <a:pathLst>
                <a:path extrusionOk="0" h="24718" w="29434">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78"/>
            <p:cNvSpPr/>
            <p:nvPr/>
          </p:nvSpPr>
          <p:spPr>
            <a:xfrm>
              <a:off x="1745175" y="2199475"/>
              <a:ext cx="169825" cy="162775"/>
            </a:xfrm>
            <a:custGeom>
              <a:rect b="b" l="l" r="r" t="t"/>
              <a:pathLst>
                <a:path extrusionOk="0" h="6511" w="6793">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2" name="Google Shape;662;p78"/>
          <p:cNvSpPr/>
          <p:nvPr/>
        </p:nvSpPr>
        <p:spPr>
          <a:xfrm>
            <a:off x="6027420" y="987425"/>
            <a:ext cx="1062997" cy="1035049"/>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0C0C0C">
              <a:alpha val="9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78"/>
          <p:cNvSpPr/>
          <p:nvPr/>
        </p:nvSpPr>
        <p:spPr>
          <a:xfrm>
            <a:off x="1024890" y="37465"/>
            <a:ext cx="1304269" cy="1126497"/>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8"/>
          <p:cNvSpPr/>
          <p:nvPr/>
        </p:nvSpPr>
        <p:spPr>
          <a:xfrm>
            <a:off x="2627630" y="3435985"/>
            <a:ext cx="800736" cy="807073"/>
          </a:xfrm>
          <a:custGeom>
            <a:rect b="b" l="l" r="r" t="t"/>
            <a:pathLst>
              <a:path extrusionOk="0" h="19345" w="1920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8"/>
          <p:cNvSpPr/>
          <p:nvPr/>
        </p:nvSpPr>
        <p:spPr>
          <a:xfrm>
            <a:off x="4643755" y="2639060"/>
            <a:ext cx="415296" cy="420992"/>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78"/>
          <p:cNvSpPr/>
          <p:nvPr/>
        </p:nvSpPr>
        <p:spPr>
          <a:xfrm>
            <a:off x="3707765" y="3147695"/>
            <a:ext cx="607081" cy="370847"/>
          </a:xfrm>
          <a:custGeom>
            <a:rect b="b" l="l" r="r" t="t"/>
            <a:pathLst>
              <a:path extrusionOk="0" h="12216" w="19978">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8"/>
          <p:cNvSpPr/>
          <p:nvPr/>
        </p:nvSpPr>
        <p:spPr>
          <a:xfrm>
            <a:off x="35213" y="4659939"/>
            <a:ext cx="256359" cy="437144"/>
          </a:xfrm>
          <a:custGeom>
            <a:rect b="b" l="l" r="r" t="t"/>
            <a:pathLst>
              <a:path extrusionOk="0" h="20002" w="1173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8"/>
          <p:cNvSpPr/>
          <p:nvPr/>
        </p:nvSpPr>
        <p:spPr>
          <a:xfrm>
            <a:off x="8822090" y="4739409"/>
            <a:ext cx="321749" cy="403662"/>
          </a:xfrm>
          <a:custGeom>
            <a:rect b="b" l="l" r="r" t="t"/>
            <a:pathLst>
              <a:path extrusionOk="0" h="18470" w="14722">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78"/>
          <p:cNvSpPr/>
          <p:nvPr/>
        </p:nvSpPr>
        <p:spPr>
          <a:xfrm>
            <a:off x="3563620" y="4749165"/>
            <a:ext cx="444518" cy="250186"/>
          </a:xfrm>
          <a:custGeom>
            <a:rect b="b" l="l" r="r" t="t"/>
            <a:pathLst>
              <a:path extrusionOk="0" h="12240" w="21705">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8"/>
          <p:cNvSpPr/>
          <p:nvPr/>
        </p:nvSpPr>
        <p:spPr>
          <a:xfrm>
            <a:off x="7235825" y="483235"/>
            <a:ext cx="799462" cy="787418"/>
          </a:xfrm>
          <a:custGeom>
            <a:rect b="b" l="l" r="r" t="t"/>
            <a:pathLst>
              <a:path extrusionOk="0" h="20659" w="20975">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0"/>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4" name="Google Shape;164;p30"/>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a:p>
            <a:pPr indent="0" lvl="0" marL="0" rtl="0" algn="just">
              <a:spcBef>
                <a:spcPts val="0"/>
              </a:spcBef>
              <a:spcAft>
                <a:spcPts val="0"/>
              </a:spcAft>
              <a:buClr>
                <a:schemeClr val="dk1"/>
              </a:buClr>
              <a:buSzPts val="1100"/>
              <a:buFont typeface="Arial"/>
              <a:buNone/>
            </a:pPr>
            <a:r>
              <a:rPr lang="en" sz="1300">
                <a:solidFill>
                  <a:schemeClr val="lt1"/>
                </a:solidFill>
              </a:rPr>
              <a:t>Picture yourself as a product manager who just launched a new gadget, but sales are dismal. You’re a detective with a case: what went wrong? Your clues are everywhere—online reviews, social media buzz, and pre-launch survey responses. By analyzing them, you uncover that customers hate the confusing instructions, so you roll out a clearer guide and turn things around.</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t/>
            </a:r>
            <a:endParaRPr sz="1300">
              <a:solidFill>
                <a:schemeClr val="lt1"/>
              </a:solidFill>
            </a:endParaRPr>
          </a:p>
        </p:txBody>
      </p:sp>
      <p:sp>
        <p:nvSpPr>
          <p:cNvPr id="165" name="Google Shape;165;p30"/>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166" name="Google Shape;166;p30"/>
          <p:cNvSpPr txBox="1"/>
          <p:nvPr/>
        </p:nvSpPr>
        <p:spPr>
          <a:xfrm>
            <a:off x="2757525" y="1396105"/>
            <a:ext cx="2784300" cy="549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lt1"/>
              </a:buClr>
              <a:buSzPts val="3000"/>
              <a:buFont typeface="Sniglet"/>
              <a:buNone/>
            </a:pPr>
            <a:r>
              <a:rPr lang="en" sz="2400">
                <a:solidFill>
                  <a:srgbClr val="FF9900"/>
                </a:solidFill>
                <a:latin typeface="Sniglet"/>
                <a:ea typeface="Sniglet"/>
                <a:cs typeface="Sniglet"/>
                <a:sym typeface="Sniglet"/>
              </a:rPr>
              <a:t>Scenario 2</a:t>
            </a:r>
            <a:endParaRPr sz="2400">
              <a:solidFill>
                <a:srgbClr val="FF9900"/>
              </a:solidFill>
              <a:latin typeface="Sniglet"/>
              <a:ea typeface="Sniglet"/>
              <a:cs typeface="Sniglet"/>
              <a:sym typeface="Sniglet"/>
            </a:endParaRPr>
          </a:p>
        </p:txBody>
      </p:sp>
      <p:sp>
        <p:nvSpPr>
          <p:cNvPr id="167" name="Google Shape;167;p30"/>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1"/>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4" name="Google Shape;174;p31"/>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1500">
              <a:solidFill>
                <a:schemeClr val="lt1"/>
              </a:solidFill>
            </a:endParaRPr>
          </a:p>
          <a:p>
            <a:pPr indent="0" lvl="0" marL="0" rtl="0" algn="just">
              <a:spcBef>
                <a:spcPts val="0"/>
              </a:spcBef>
              <a:spcAft>
                <a:spcPts val="0"/>
              </a:spcAft>
              <a:buClr>
                <a:schemeClr val="dk1"/>
              </a:buClr>
              <a:buSzPts val="1100"/>
              <a:buFont typeface="Arial"/>
              <a:buNone/>
            </a:pPr>
            <a:r>
              <a:rPr lang="en" sz="1300">
                <a:solidFill>
                  <a:schemeClr val="lt1"/>
                </a:solidFill>
              </a:rPr>
              <a:t>A data scientist is a sharp-eyed detective stepping into a bustling, chaotic crime scene. The room is filled with scattered clues—fingerprints on a glass, a crumpled note, a trail of muddy footprints, maybe even a grainy security camera feed. Their job? To make sense of it all, connect the dots, and uncover the truth behind the mystery. That’s exactly what a data scientist does, but instead of a dimly lit alley or a smoking gun, their crime scene is a sprawling digital landscape of numbers, text, images, and patterns.</a:t>
            </a:r>
            <a:endParaRPr sz="1300">
              <a:solidFill>
                <a:schemeClr val="lt1"/>
              </a:solidFill>
            </a:endParaRPr>
          </a:p>
          <a:p>
            <a:pPr indent="0" lvl="0" marL="0" rtl="0" algn="just">
              <a:lnSpc>
                <a:spcPct val="100000"/>
              </a:lnSpc>
              <a:spcBef>
                <a:spcPts val="0"/>
              </a:spcBef>
              <a:spcAft>
                <a:spcPts val="0"/>
              </a:spcAft>
              <a:buClr>
                <a:schemeClr val="dk1"/>
              </a:buClr>
              <a:buSzPts val="1100"/>
              <a:buFont typeface="Arial"/>
              <a:buNone/>
            </a:pPr>
            <a:r>
              <a:t/>
            </a:r>
            <a:endParaRPr sz="1500">
              <a:solidFill>
                <a:schemeClr val="lt1"/>
              </a:solidFill>
            </a:endParaRPr>
          </a:p>
        </p:txBody>
      </p:sp>
      <p:sp>
        <p:nvSpPr>
          <p:cNvPr id="175" name="Google Shape;175;p31"/>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176" name="Google Shape;176;p31"/>
          <p:cNvSpPr txBox="1"/>
          <p:nvPr/>
        </p:nvSpPr>
        <p:spPr>
          <a:xfrm>
            <a:off x="2757525" y="1396105"/>
            <a:ext cx="2784300" cy="549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lt1"/>
              </a:buClr>
              <a:buSzPts val="3000"/>
              <a:buFont typeface="Sniglet"/>
              <a:buNone/>
            </a:pPr>
            <a:r>
              <a:rPr lang="en" sz="2400">
                <a:solidFill>
                  <a:srgbClr val="FF9900"/>
                </a:solidFill>
                <a:latin typeface="Sniglet"/>
                <a:ea typeface="Sniglet"/>
                <a:cs typeface="Sniglet"/>
                <a:sym typeface="Sniglet"/>
              </a:rPr>
              <a:t>Introduction</a:t>
            </a:r>
            <a:endParaRPr sz="2400">
              <a:solidFill>
                <a:srgbClr val="FF9900"/>
              </a:solidFill>
              <a:latin typeface="Sniglet"/>
              <a:ea typeface="Sniglet"/>
              <a:cs typeface="Sniglet"/>
              <a:sym typeface="Sniglet"/>
            </a:endParaRPr>
          </a:p>
        </p:txBody>
      </p:sp>
      <p:sp>
        <p:nvSpPr>
          <p:cNvPr id="177" name="Google Shape;177;p31"/>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2"/>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4" name="Google Shape;184;p32"/>
          <p:cNvSpPr txBox="1"/>
          <p:nvPr/>
        </p:nvSpPr>
        <p:spPr>
          <a:xfrm>
            <a:off x="899800" y="1903798"/>
            <a:ext cx="7500000" cy="25938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300">
              <a:solidFill>
                <a:schemeClr val="lt1"/>
              </a:solidFill>
              <a:latin typeface="Sniglet"/>
              <a:ea typeface="Sniglet"/>
              <a:cs typeface="Sniglet"/>
              <a:sym typeface="Sniglet"/>
            </a:endParaRPr>
          </a:p>
          <a:p>
            <a:pPr indent="0" lvl="0" marL="0" rtl="0" algn="just">
              <a:lnSpc>
                <a:spcPct val="115000"/>
              </a:lnSpc>
              <a:spcBef>
                <a:spcPts val="1200"/>
              </a:spcBef>
              <a:spcAft>
                <a:spcPts val="0"/>
              </a:spcAft>
              <a:buClr>
                <a:schemeClr val="dk1"/>
              </a:buClr>
              <a:buSzPts val="1100"/>
              <a:buFont typeface="Arial"/>
              <a:buNone/>
            </a:pPr>
            <a:r>
              <a:rPr lang="en" sz="1300">
                <a:solidFill>
                  <a:schemeClr val="lt1"/>
                </a:solidFill>
                <a:latin typeface="Sniglet"/>
                <a:ea typeface="Sniglet"/>
                <a:cs typeface="Sniglet"/>
                <a:sym typeface="Sniglet"/>
              </a:rPr>
              <a:t>Data science is an interdisciplinary field that involves extracting insights and knowledge from structured and unstructured data using scientific methods, processes, algorithms, and systems. It entails gathering, cleaning, analyzing, and interpreting data in order to gain insights and knowledge that can assist organizations in making informed decisions.</a:t>
            </a:r>
            <a:endParaRPr sz="1300">
              <a:solidFill>
                <a:schemeClr val="lt1"/>
              </a:solidFill>
              <a:latin typeface="Sniglet"/>
              <a:ea typeface="Sniglet"/>
              <a:cs typeface="Sniglet"/>
              <a:sym typeface="Sniglet"/>
            </a:endParaRPr>
          </a:p>
          <a:p>
            <a:pPr indent="0" lvl="0" marL="0" rtl="0" algn="just">
              <a:lnSpc>
                <a:spcPct val="115000"/>
              </a:lnSpc>
              <a:spcBef>
                <a:spcPts val="1200"/>
              </a:spcBef>
              <a:spcAft>
                <a:spcPts val="1200"/>
              </a:spcAft>
              <a:buClr>
                <a:schemeClr val="dk1"/>
              </a:buClr>
              <a:buSzPts val="1100"/>
              <a:buFont typeface="Arial"/>
              <a:buNone/>
            </a:pPr>
            <a:r>
              <a:rPr lang="en" sz="1300">
                <a:solidFill>
                  <a:schemeClr val="lt1"/>
                </a:solidFill>
                <a:latin typeface="Sniglet"/>
                <a:ea typeface="Sniglet"/>
                <a:cs typeface="Sniglet"/>
                <a:sym typeface="Sniglet"/>
              </a:rPr>
              <a:t>Data science involves the part of predictive analytics using Machine Learning and related fields.</a:t>
            </a:r>
            <a:endParaRPr sz="1300">
              <a:solidFill>
                <a:schemeClr val="lt1"/>
              </a:solidFill>
              <a:latin typeface="Sniglet"/>
              <a:ea typeface="Sniglet"/>
              <a:cs typeface="Sniglet"/>
              <a:sym typeface="Sniglet"/>
            </a:endParaRPr>
          </a:p>
        </p:txBody>
      </p:sp>
      <p:sp>
        <p:nvSpPr>
          <p:cNvPr id="185" name="Google Shape;185;p32"/>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186" name="Google Shape;186;p32"/>
          <p:cNvSpPr txBox="1"/>
          <p:nvPr/>
        </p:nvSpPr>
        <p:spPr>
          <a:xfrm>
            <a:off x="1654875" y="1396100"/>
            <a:ext cx="3887100" cy="549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lt1"/>
              </a:buClr>
              <a:buSzPts val="3000"/>
              <a:buFont typeface="Sniglet"/>
              <a:buNone/>
            </a:pPr>
            <a:r>
              <a:rPr lang="en" sz="2400">
                <a:solidFill>
                  <a:srgbClr val="FF9900"/>
                </a:solidFill>
                <a:latin typeface="Sniglet"/>
                <a:ea typeface="Sniglet"/>
                <a:cs typeface="Sniglet"/>
                <a:sym typeface="Sniglet"/>
              </a:rPr>
              <a:t>What is Data Science?</a:t>
            </a:r>
            <a:endParaRPr sz="2400">
              <a:solidFill>
                <a:srgbClr val="FF9900"/>
              </a:solidFill>
              <a:latin typeface="Sniglet"/>
              <a:ea typeface="Sniglet"/>
              <a:cs typeface="Sniglet"/>
              <a:sym typeface="Sniglet"/>
            </a:endParaRPr>
          </a:p>
        </p:txBody>
      </p:sp>
      <p:sp>
        <p:nvSpPr>
          <p:cNvPr id="187" name="Google Shape;187;p32"/>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p:nvPr/>
        </p:nvSpPr>
        <p:spPr>
          <a:xfrm>
            <a:off x="3891852" y="281250"/>
            <a:ext cx="1038628" cy="1058456"/>
          </a:xfrm>
          <a:custGeom>
            <a:rect b="b" l="l" r="r" t="t"/>
            <a:pathLst>
              <a:path extrusionOk="0" h="69056" w="67641">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3"/>
          <p:cNvSpPr txBox="1"/>
          <p:nvPr>
            <p:ph idx="4294967295"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4" name="Google Shape;194;p33"/>
          <p:cNvSpPr txBox="1"/>
          <p:nvPr/>
        </p:nvSpPr>
        <p:spPr>
          <a:xfrm>
            <a:off x="899800" y="1903798"/>
            <a:ext cx="7500000" cy="2593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500">
                <a:solidFill>
                  <a:schemeClr val="lt1"/>
                </a:solidFill>
                <a:latin typeface="Sniglet"/>
                <a:ea typeface="Sniglet"/>
                <a:cs typeface="Sniglet"/>
                <a:sym typeface="Sniglet"/>
              </a:rPr>
              <a:t>On a daily basis, statistical analysis and probability have an impact on our lives. Statistics is used to forecast the weather, replenish retail shelves, assess the state of the economy, and much more. Used in a variety of professional fields, statistics has the power to derive valuable insights and solve complex problems in business, science, and society. Without hard science, decision making relies on emotions and gut reactions. Statistics and data take precedence over intuition, inform decisions, and reduce risk and uncertainty.</a:t>
            </a:r>
            <a:endParaRPr sz="1500">
              <a:solidFill>
                <a:schemeClr val="lt1"/>
              </a:solidFill>
              <a:latin typeface="Sniglet"/>
              <a:ea typeface="Sniglet"/>
              <a:cs typeface="Sniglet"/>
              <a:sym typeface="Sniglet"/>
            </a:endParaRPr>
          </a:p>
          <a:p>
            <a:pPr indent="0" lvl="0" marL="0" rtl="0" algn="l">
              <a:lnSpc>
                <a:spcPct val="115000"/>
              </a:lnSpc>
              <a:spcBef>
                <a:spcPts val="1200"/>
              </a:spcBef>
              <a:spcAft>
                <a:spcPts val="1200"/>
              </a:spcAft>
              <a:buClr>
                <a:schemeClr val="dk1"/>
              </a:buClr>
              <a:buSzPts val="1100"/>
              <a:buFont typeface="Arial"/>
              <a:buNone/>
            </a:pPr>
            <a:r>
              <a:t/>
            </a:r>
            <a:endParaRPr sz="1500">
              <a:solidFill>
                <a:schemeClr val="lt1"/>
              </a:solidFill>
              <a:latin typeface="Sniglet"/>
              <a:ea typeface="Sniglet"/>
              <a:cs typeface="Sniglet"/>
              <a:sym typeface="Sniglet"/>
            </a:endParaRPr>
          </a:p>
        </p:txBody>
      </p:sp>
      <p:sp>
        <p:nvSpPr>
          <p:cNvPr id="195" name="Google Shape;195;p33"/>
          <p:cNvSpPr txBox="1"/>
          <p:nvPr>
            <p:ph idx="4294967295" type="title"/>
          </p:nvPr>
        </p:nvSpPr>
        <p:spPr>
          <a:xfrm>
            <a:off x="4020185" y="51435"/>
            <a:ext cx="1104300" cy="71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0"/>
              <a:buFont typeface="Arial"/>
              <a:buNone/>
            </a:pPr>
            <a:r>
              <a:rPr b="0" i="0" lang="en" sz="9900" u="none" cap="none" strike="noStrike">
                <a:solidFill>
                  <a:srgbClr val="000000"/>
                </a:solidFill>
                <a:latin typeface="Arial"/>
                <a:ea typeface="Arial"/>
                <a:cs typeface="Arial"/>
                <a:sym typeface="Arial"/>
              </a:rPr>
              <a:t> </a:t>
            </a:r>
            <a:endParaRPr b="0" i="0" sz="9900" u="none" cap="none" strike="noStrike">
              <a:solidFill>
                <a:srgbClr val="000000"/>
              </a:solidFill>
              <a:latin typeface="Arial"/>
              <a:ea typeface="Arial"/>
              <a:cs typeface="Arial"/>
              <a:sym typeface="Arial"/>
            </a:endParaRPr>
          </a:p>
        </p:txBody>
      </p:sp>
      <p:sp>
        <p:nvSpPr>
          <p:cNvPr id="196" name="Google Shape;196;p33"/>
          <p:cNvSpPr txBox="1"/>
          <p:nvPr/>
        </p:nvSpPr>
        <p:spPr>
          <a:xfrm>
            <a:off x="2757525" y="1396105"/>
            <a:ext cx="2784300" cy="54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3000"/>
              <a:buFont typeface="Sniglet"/>
              <a:buNone/>
            </a:pPr>
            <a:r>
              <a:rPr lang="en" sz="2100">
                <a:solidFill>
                  <a:srgbClr val="FFA631"/>
                </a:solidFill>
                <a:latin typeface="Sniglet"/>
                <a:ea typeface="Sniglet"/>
                <a:cs typeface="Sniglet"/>
                <a:sym typeface="Sniglet"/>
              </a:rPr>
              <a:t>   Statistics Analysis</a:t>
            </a:r>
            <a:endParaRPr sz="2100">
              <a:solidFill>
                <a:srgbClr val="FFA631"/>
              </a:solidFill>
              <a:latin typeface="Sniglet"/>
              <a:ea typeface="Sniglet"/>
              <a:cs typeface="Sniglet"/>
              <a:sym typeface="Sniglet"/>
            </a:endParaRPr>
          </a:p>
        </p:txBody>
      </p:sp>
      <p:sp>
        <p:nvSpPr>
          <p:cNvPr id="197" name="Google Shape;197;p33"/>
          <p:cNvSpPr/>
          <p:nvPr/>
        </p:nvSpPr>
        <p:spPr>
          <a:xfrm>
            <a:off x="4136323" y="646225"/>
            <a:ext cx="461605" cy="310509"/>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rsula template">
  <a:themeElements>
    <a:clrScheme name="Custom 347">
      <a:dk1>
        <a:srgbClr val="000000"/>
      </a:dk1>
      <a:lt1>
        <a:srgbClr val="FFFFFF"/>
      </a:lt1>
      <a:dk2>
        <a:srgbClr val="D1D8DF"/>
      </a:dk2>
      <a:lt2>
        <a:srgbClr val="4F565C"/>
      </a:lt2>
      <a:accent1>
        <a:srgbClr val="71AEF0"/>
      </a:accent1>
      <a:accent2>
        <a:srgbClr val="88E6DC"/>
      </a:accent2>
      <a:accent3>
        <a:srgbClr val="A6D145"/>
      </a:accent3>
      <a:accent4>
        <a:srgbClr val="FFE000"/>
      </a:accent4>
      <a:accent5>
        <a:srgbClr val="FC765C"/>
      </a:accent5>
      <a:accent6>
        <a:srgbClr val="A693C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